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96" r:id="rId6"/>
    <p:sldId id="260" r:id="rId7"/>
    <p:sldId id="262" r:id="rId8"/>
    <p:sldId id="266" r:id="rId9"/>
    <p:sldId id="288" r:id="rId10"/>
    <p:sldId id="289" r:id="rId11"/>
    <p:sldId id="264" r:id="rId12"/>
    <p:sldId id="268" r:id="rId13"/>
    <p:sldId id="291" r:id="rId14"/>
    <p:sldId id="271" r:id="rId15"/>
    <p:sldId id="292" r:id="rId16"/>
    <p:sldId id="275" r:id="rId17"/>
    <p:sldId id="293" r:id="rId18"/>
    <p:sldId id="278" r:id="rId19"/>
    <p:sldId id="281" r:id="rId20"/>
    <p:sldId id="282" r:id="rId21"/>
    <p:sldId id="294" r:id="rId22"/>
    <p:sldId id="285" r:id="rId23"/>
    <p:sldId id="297" r:id="rId24"/>
    <p:sldId id="314" r:id="rId25"/>
    <p:sldId id="315" r:id="rId26"/>
    <p:sldId id="298" r:id="rId27"/>
    <p:sldId id="299" r:id="rId28"/>
    <p:sldId id="300" r:id="rId29"/>
    <p:sldId id="301" r:id="rId30"/>
    <p:sldId id="303" r:id="rId31"/>
    <p:sldId id="302" r:id="rId32"/>
    <p:sldId id="305" r:id="rId33"/>
    <p:sldId id="304" r:id="rId34"/>
    <p:sldId id="306" r:id="rId35"/>
    <p:sldId id="308" r:id="rId36"/>
    <p:sldId id="307" r:id="rId37"/>
    <p:sldId id="309" r:id="rId38"/>
    <p:sldId id="310" r:id="rId39"/>
    <p:sldId id="311" r:id="rId40"/>
    <p:sldId id="312" r:id="rId41"/>
    <p:sldId id="313" r:id="rId42"/>
    <p:sldId id="316" r:id="rId43"/>
    <p:sldId id="317"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1" d="100"/>
          <a:sy n="81" d="100"/>
        </p:scale>
        <p:origin x="3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99433-53D8-54BB-5EF8-274CD3E7FD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4C0DF2C3-5B26-15E4-B656-BDF1AF3C35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A87E89A4-49C3-35BE-D9DE-7063EA96F2B5}"/>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5234A77A-C79B-B0B7-0E6E-3482E29C247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510396BC-0238-AAB5-D0B2-827E83468AA2}"/>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9499020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3CE672-9E67-21C4-9B7D-435D27325FAA}"/>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56729B07-8FCE-7251-FDF0-8254CC8F067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9E6A96-246F-D433-80E6-75873A83A911}"/>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F85CEAB4-BA42-FF77-4647-D88358E14F5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00CAFAC-3AF4-D2D1-7D07-2E77D091A866}"/>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9316778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B4AAF21-F295-34E3-9B09-8D8FAF33AD1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F2F44726-87D8-3F7C-02DF-1CEE477B427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08BA07E-C0A1-9464-15FC-4A9B7A29DC10}"/>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14DCCF9F-6165-0025-0544-B580FF96B1D3}"/>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35C20C23-E9A7-04EA-0ABD-D6EF71C3A148}"/>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730546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CB978-4205-DDC2-99C3-9003BB16926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4B70CC4D-D709-032A-60B3-A56A40E293D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9092BD3-947A-C6D3-F73C-73D91291620D}"/>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1E2E1E6D-8BBD-E4DD-BA30-17BC5EB4BD6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D874DD7-FBFD-E9B2-05BA-D0801D33654C}"/>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41762580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62713-9792-6260-0980-DF19B15322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F9CA2F-0594-3630-61D7-8EBDF6C8C9E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E983FBC-34E1-289C-23B2-7A6AC1960713}"/>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13C8DF2D-D538-234A-C445-ED1894619E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0774256A-3421-09B7-D434-3ECB200560F1}"/>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14292776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A730A-99F0-2CBC-326D-8B352E85451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466CEE-184E-823D-9DEC-ED066BE057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6EA8B830-5A25-BA2F-4FDA-38F3861B716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64CA5789-EC9D-EB0D-2BDE-A0C37EE272E1}"/>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6" name="Footer Placeholder 5">
            <a:extLst>
              <a:ext uri="{FF2B5EF4-FFF2-40B4-BE49-F238E27FC236}">
                <a16:creationId xmlns:a16="http://schemas.microsoft.com/office/drawing/2014/main" id="{5B8398B0-BCC4-C58B-B75C-C877B00D32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94083D3C-31C1-E321-09AC-3F2D8B3B3F7E}"/>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10428117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59264-6028-9A85-AD07-CE479113BC2E}"/>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73F8EFB2-C643-77CB-16C8-783CEDD840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D390E39-7296-568D-D458-FE65688D424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8949DB3-0A85-FB67-9841-D6FBC795668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C333AC8-7060-27B1-FD8B-4BE3606525D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932151F6-7AF6-A535-F1A9-20F489C2D416}"/>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8" name="Footer Placeholder 7">
            <a:extLst>
              <a:ext uri="{FF2B5EF4-FFF2-40B4-BE49-F238E27FC236}">
                <a16:creationId xmlns:a16="http://schemas.microsoft.com/office/drawing/2014/main" id="{3CC4FC5D-C160-8BE9-146C-2993A6EA56D1}"/>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C6849A5-D273-B494-FD63-E51E50F8A5A5}"/>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20644872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64DF1-4A8A-772D-BC6B-6B762968027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A73EC0D6-DB52-701F-4724-C776A5003BC2}"/>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4" name="Footer Placeholder 3">
            <a:extLst>
              <a:ext uri="{FF2B5EF4-FFF2-40B4-BE49-F238E27FC236}">
                <a16:creationId xmlns:a16="http://schemas.microsoft.com/office/drawing/2014/main" id="{BEA4A1C1-7A3D-A799-7654-A6AB224F18A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2990F8CF-A54C-572D-BD8C-E07E36C16FD4}"/>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299171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70AE05B-91AD-1047-7E14-8044022419F4}"/>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3" name="Footer Placeholder 2">
            <a:extLst>
              <a:ext uri="{FF2B5EF4-FFF2-40B4-BE49-F238E27FC236}">
                <a16:creationId xmlns:a16="http://schemas.microsoft.com/office/drawing/2014/main" id="{8425B1A6-74B8-069F-52FD-C5E779B2B5C9}"/>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A27460A-704D-5B81-C301-FF1FAEB4C222}"/>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34483942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1B2E8-83D9-6CD4-54EA-C18B05A56F3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0DA09725-1F76-53F2-C700-67D145ED6CE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B4C9603C-DD75-CBA9-B3CC-FC0D14F39C1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05775C-8A7A-0C5B-F7A9-D63223B61529}"/>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6" name="Footer Placeholder 5">
            <a:extLst>
              <a:ext uri="{FF2B5EF4-FFF2-40B4-BE49-F238E27FC236}">
                <a16:creationId xmlns:a16="http://schemas.microsoft.com/office/drawing/2014/main" id="{5FB7C82A-8887-5381-C3BC-ABE28A0BCEA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3F55C8E-747D-7AAB-E08E-396D1A45B1AD}"/>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3619701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A15C9-2EE9-2A97-9558-CE5C90EA70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6F2D3488-144A-DD2D-BBB2-1B8EE4DC3F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D5D0E00-E556-0885-6979-3F602D3884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66667F-393A-CE3C-23F2-CD694C587DDA}"/>
              </a:ext>
            </a:extLst>
          </p:cNvPr>
          <p:cNvSpPr>
            <a:spLocks noGrp="1"/>
          </p:cNvSpPr>
          <p:nvPr>
            <p:ph type="dt" sz="half" idx="10"/>
          </p:nvPr>
        </p:nvSpPr>
        <p:spPr/>
        <p:txBody>
          <a:bodyPr/>
          <a:lstStyle/>
          <a:p>
            <a:fld id="{5E810777-ABCA-41E4-BA5D-82BCE1F33B15}" type="datetimeFigureOut">
              <a:rPr lang="en-IN" smtClean="0"/>
              <a:t>05-12-2023</a:t>
            </a:fld>
            <a:endParaRPr lang="en-IN"/>
          </a:p>
        </p:txBody>
      </p:sp>
      <p:sp>
        <p:nvSpPr>
          <p:cNvPr id="6" name="Footer Placeholder 5">
            <a:extLst>
              <a:ext uri="{FF2B5EF4-FFF2-40B4-BE49-F238E27FC236}">
                <a16:creationId xmlns:a16="http://schemas.microsoft.com/office/drawing/2014/main" id="{4835B143-EB00-4933-56F3-FB2F2ABEF0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A2D0D564-ECA5-CAE0-3B71-2B83CDFCB0B5}"/>
              </a:ext>
            </a:extLst>
          </p:cNvPr>
          <p:cNvSpPr>
            <a:spLocks noGrp="1"/>
          </p:cNvSpPr>
          <p:nvPr>
            <p:ph type="sldNum" sz="quarter" idx="12"/>
          </p:nvPr>
        </p:nvSpPr>
        <p:spPr/>
        <p:txBody>
          <a:bodyPr/>
          <a:lstStyle/>
          <a:p>
            <a:fld id="{CFEE7A96-1730-4E18-970D-7AD5781C817C}" type="slidenum">
              <a:rPr lang="en-IN" smtClean="0"/>
              <a:t>‹#›</a:t>
            </a:fld>
            <a:endParaRPr lang="en-IN"/>
          </a:p>
        </p:txBody>
      </p:sp>
    </p:spTree>
    <p:extLst>
      <p:ext uri="{BB962C8B-B14F-4D97-AF65-F5344CB8AC3E}">
        <p14:creationId xmlns:p14="http://schemas.microsoft.com/office/powerpoint/2010/main" val="366175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D7CA8A2-9D95-D0B7-7452-1F2CACD9222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DD54209-C346-CAD7-9619-9C2474FDCC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9CC3671-4F87-322B-3CBC-927796E9CD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810777-ABCA-41E4-BA5D-82BCE1F33B15}" type="datetimeFigureOut">
              <a:rPr lang="en-IN" smtClean="0"/>
              <a:t>05-12-2023</a:t>
            </a:fld>
            <a:endParaRPr lang="en-IN"/>
          </a:p>
        </p:txBody>
      </p:sp>
      <p:sp>
        <p:nvSpPr>
          <p:cNvPr id="5" name="Footer Placeholder 4">
            <a:extLst>
              <a:ext uri="{FF2B5EF4-FFF2-40B4-BE49-F238E27FC236}">
                <a16:creationId xmlns:a16="http://schemas.microsoft.com/office/drawing/2014/main" id="{26678290-C3C3-D714-2F2B-DA3021C32D2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E648EEBC-E534-06D6-1A02-1CA9F49752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E7A96-1730-4E18-970D-7AD5781C817C}" type="slidenum">
              <a:rPr lang="en-IN" smtClean="0"/>
              <a:t>‹#›</a:t>
            </a:fld>
            <a:endParaRPr lang="en-IN"/>
          </a:p>
        </p:txBody>
      </p:sp>
    </p:spTree>
    <p:extLst>
      <p:ext uri="{BB962C8B-B14F-4D97-AF65-F5344CB8AC3E}">
        <p14:creationId xmlns:p14="http://schemas.microsoft.com/office/powerpoint/2010/main" val="23969161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DF8E9B-D24A-06B7-D763-04A647AAC867}"/>
              </a:ext>
            </a:extLst>
          </p:cNvPr>
          <p:cNvSpPr>
            <a:spLocks noGrp="1"/>
          </p:cNvSpPr>
          <p:nvPr>
            <p:ph type="ctrTitle"/>
          </p:nvPr>
        </p:nvSpPr>
        <p:spPr>
          <a:xfrm>
            <a:off x="1590260" y="2347601"/>
            <a:ext cx="9395791" cy="1634324"/>
          </a:xfrm>
        </p:spPr>
        <p:txBody>
          <a:bodyPr>
            <a:normAutofit fontScale="90000"/>
          </a:bodyPr>
          <a:lstStyle/>
          <a:p>
            <a:r>
              <a:rPr lang="en-IN" sz="5400" b="1" dirty="0"/>
              <a:t>RECYCLED  CONCRETE  AGGREGATE</a:t>
            </a:r>
            <a:br>
              <a:rPr lang="en-IN" sz="4400" dirty="0"/>
            </a:br>
            <a:endParaRPr lang="en-IN" sz="4400" dirty="0"/>
          </a:p>
        </p:txBody>
      </p:sp>
      <p:sp>
        <p:nvSpPr>
          <p:cNvPr id="3" name="Subtitle 2">
            <a:extLst>
              <a:ext uri="{FF2B5EF4-FFF2-40B4-BE49-F238E27FC236}">
                <a16:creationId xmlns:a16="http://schemas.microsoft.com/office/drawing/2014/main" id="{53962E22-6B6D-4AD2-DE0E-12B3886A3773}"/>
              </a:ext>
            </a:extLst>
          </p:cNvPr>
          <p:cNvSpPr>
            <a:spLocks noGrp="1"/>
          </p:cNvSpPr>
          <p:nvPr>
            <p:ph type="subTitle" idx="1"/>
          </p:nvPr>
        </p:nvSpPr>
        <p:spPr>
          <a:xfrm>
            <a:off x="304800" y="3937413"/>
            <a:ext cx="6427304" cy="2586727"/>
          </a:xfrm>
        </p:spPr>
        <p:txBody>
          <a:bodyPr>
            <a:normAutofit fontScale="92500" lnSpcReduction="20000"/>
          </a:bodyPr>
          <a:lstStyle/>
          <a:p>
            <a:pPr algn="l"/>
            <a:r>
              <a:rPr lang="en-IN" sz="1800" b="1" dirty="0"/>
              <a:t>PROJECT CONTRIBUTORS :-</a:t>
            </a:r>
          </a:p>
          <a:p>
            <a:pPr marL="342900" indent="-342900" algn="l">
              <a:buFont typeface="+mj-lt"/>
              <a:buAutoNum type="arabicPeriod"/>
            </a:pPr>
            <a:r>
              <a:rPr lang="en-IN" sz="1800" dirty="0"/>
              <a:t> VISHAL KUMAR </a:t>
            </a:r>
            <a:r>
              <a:rPr lang="en-IN" sz="1800" b="1" dirty="0"/>
              <a:t>(20BCE056)</a:t>
            </a:r>
          </a:p>
          <a:p>
            <a:pPr marL="342900" indent="-342900" algn="l">
              <a:buFont typeface="+mj-lt"/>
              <a:buAutoNum type="arabicPeriod"/>
            </a:pPr>
            <a:r>
              <a:rPr lang="en-IN" sz="1800" dirty="0"/>
              <a:t>HEMANT SINGH </a:t>
            </a:r>
            <a:r>
              <a:rPr lang="en-IN" sz="1800" b="1" dirty="0"/>
              <a:t>(20BCE063)</a:t>
            </a:r>
          </a:p>
          <a:p>
            <a:pPr marL="342900" indent="-342900" algn="l">
              <a:buFont typeface="+mj-lt"/>
              <a:buAutoNum type="arabicPeriod"/>
            </a:pPr>
            <a:r>
              <a:rPr lang="en-IN" sz="1800" dirty="0"/>
              <a:t>RISHI DHIMAN </a:t>
            </a:r>
            <a:r>
              <a:rPr lang="en-IN" sz="1800" b="1" dirty="0"/>
              <a:t>(20BCE090)</a:t>
            </a:r>
          </a:p>
          <a:p>
            <a:pPr marL="342900" indent="-342900" algn="l">
              <a:buFont typeface="+mj-lt"/>
              <a:buAutoNum type="arabicPeriod"/>
            </a:pPr>
            <a:r>
              <a:rPr lang="en-IN" sz="1800" dirty="0"/>
              <a:t>SUMIT DHIMAN </a:t>
            </a:r>
            <a:r>
              <a:rPr lang="en-IN" sz="1800" b="1" dirty="0"/>
              <a:t>(20BCE091)</a:t>
            </a:r>
          </a:p>
          <a:p>
            <a:pPr marL="342900" indent="-342900" algn="l">
              <a:buFont typeface="+mj-lt"/>
              <a:buAutoNum type="arabicPeriod"/>
            </a:pPr>
            <a:r>
              <a:rPr lang="en-IN" sz="1800" dirty="0"/>
              <a:t>DEEKSHA KUMARI </a:t>
            </a:r>
            <a:r>
              <a:rPr lang="en-IN" sz="1800" b="1" dirty="0"/>
              <a:t>(20BCE092)</a:t>
            </a:r>
          </a:p>
          <a:p>
            <a:pPr marL="342900" indent="-342900" algn="l">
              <a:buFont typeface="+mj-lt"/>
              <a:buAutoNum type="arabicPeriod"/>
            </a:pPr>
            <a:r>
              <a:rPr lang="en-IN" sz="1800" dirty="0"/>
              <a:t>MEHUL KUMAR MEENA </a:t>
            </a:r>
            <a:r>
              <a:rPr lang="en-IN" sz="1800" b="1" dirty="0"/>
              <a:t>(20BCE116)</a:t>
            </a:r>
          </a:p>
          <a:p>
            <a:pPr marL="342900" indent="-342900" algn="l">
              <a:buFont typeface="+mj-lt"/>
              <a:buAutoNum type="arabicPeriod"/>
            </a:pPr>
            <a:r>
              <a:rPr lang="en-IN" sz="1800" dirty="0"/>
              <a:t>TANZIN PALJOR </a:t>
            </a:r>
            <a:r>
              <a:rPr lang="en-IN" sz="1800" b="1" dirty="0"/>
              <a:t>(20BCE118)</a:t>
            </a:r>
          </a:p>
          <a:p>
            <a:pPr marL="342900" indent="-342900" algn="l">
              <a:buFont typeface="+mj-lt"/>
              <a:buAutoNum type="arabicPeriod"/>
            </a:pPr>
            <a:endParaRPr lang="en-IN" sz="1800" b="1" dirty="0"/>
          </a:p>
          <a:p>
            <a:endParaRPr lang="en-IN" dirty="0"/>
          </a:p>
          <a:p>
            <a:endParaRPr lang="en-IN" dirty="0"/>
          </a:p>
        </p:txBody>
      </p:sp>
      <p:sp>
        <p:nvSpPr>
          <p:cNvPr id="4" name="Subtitle 2">
            <a:extLst>
              <a:ext uri="{FF2B5EF4-FFF2-40B4-BE49-F238E27FC236}">
                <a16:creationId xmlns:a16="http://schemas.microsoft.com/office/drawing/2014/main" id="{525E3656-FA50-37E3-0B0E-880851B96489}"/>
              </a:ext>
            </a:extLst>
          </p:cNvPr>
          <p:cNvSpPr txBox="1">
            <a:spLocks/>
          </p:cNvSpPr>
          <p:nvPr/>
        </p:nvSpPr>
        <p:spPr>
          <a:xfrm>
            <a:off x="8892209" y="5230777"/>
            <a:ext cx="2994991" cy="1009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2000" b="1" dirty="0"/>
              <a:t>PROJECT SUPERVISOR:-</a:t>
            </a:r>
          </a:p>
          <a:p>
            <a:r>
              <a:rPr lang="en-IN" sz="2000" dirty="0" err="1"/>
              <a:t>Dr.</a:t>
            </a:r>
            <a:r>
              <a:rPr lang="en-IN" sz="2000" dirty="0"/>
              <a:t> VIMAL KUMAR</a:t>
            </a:r>
          </a:p>
        </p:txBody>
      </p:sp>
      <p:pic>
        <p:nvPicPr>
          <p:cNvPr id="5" name="Picture 4">
            <a:extLst>
              <a:ext uri="{FF2B5EF4-FFF2-40B4-BE49-F238E27FC236}">
                <a16:creationId xmlns:a16="http://schemas.microsoft.com/office/drawing/2014/main" id="{155E6222-71FC-1D8D-4EDA-D8605F61B301}"/>
              </a:ext>
            </a:extLst>
          </p:cNvPr>
          <p:cNvPicPr>
            <a:picLocks noChangeAspect="1"/>
          </p:cNvPicPr>
          <p:nvPr/>
        </p:nvPicPr>
        <p:blipFill>
          <a:blip r:embed="rId2"/>
          <a:stretch>
            <a:fillRect/>
          </a:stretch>
        </p:blipFill>
        <p:spPr>
          <a:xfrm>
            <a:off x="2047825" y="549609"/>
            <a:ext cx="1655791" cy="1374194"/>
          </a:xfrm>
          <a:prstGeom prst="rect">
            <a:avLst/>
          </a:prstGeom>
        </p:spPr>
      </p:pic>
      <p:sp>
        <p:nvSpPr>
          <p:cNvPr id="6" name="Subtitle 2">
            <a:extLst>
              <a:ext uri="{FF2B5EF4-FFF2-40B4-BE49-F238E27FC236}">
                <a16:creationId xmlns:a16="http://schemas.microsoft.com/office/drawing/2014/main" id="{82EE43B6-252C-A971-6545-8025F109EA53}"/>
              </a:ext>
            </a:extLst>
          </p:cNvPr>
          <p:cNvSpPr txBox="1">
            <a:spLocks/>
          </p:cNvSpPr>
          <p:nvPr/>
        </p:nvSpPr>
        <p:spPr>
          <a:xfrm>
            <a:off x="3107636" y="450575"/>
            <a:ext cx="6950764" cy="90114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b="1" dirty="0"/>
              <a:t>National Institute Of Technology Hamirpur</a:t>
            </a:r>
          </a:p>
          <a:p>
            <a:r>
              <a:rPr lang="en-IN" b="1" dirty="0"/>
              <a:t>Himachal Pradesh- 177005</a:t>
            </a:r>
          </a:p>
        </p:txBody>
      </p:sp>
      <p:sp>
        <p:nvSpPr>
          <p:cNvPr id="7" name="Subtitle 2">
            <a:extLst>
              <a:ext uri="{FF2B5EF4-FFF2-40B4-BE49-F238E27FC236}">
                <a16:creationId xmlns:a16="http://schemas.microsoft.com/office/drawing/2014/main" id="{156E61F1-483F-F2B8-D16D-56AA5DAD52E2}"/>
              </a:ext>
            </a:extLst>
          </p:cNvPr>
          <p:cNvSpPr txBox="1">
            <a:spLocks/>
          </p:cNvSpPr>
          <p:nvPr/>
        </p:nvSpPr>
        <p:spPr>
          <a:xfrm>
            <a:off x="4790661" y="1351723"/>
            <a:ext cx="2994991" cy="1009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sz="2000" b="1" dirty="0"/>
          </a:p>
        </p:txBody>
      </p:sp>
      <p:sp>
        <p:nvSpPr>
          <p:cNvPr id="8" name="Subtitle 2">
            <a:extLst>
              <a:ext uri="{FF2B5EF4-FFF2-40B4-BE49-F238E27FC236}">
                <a16:creationId xmlns:a16="http://schemas.microsoft.com/office/drawing/2014/main" id="{3206332B-2E51-3CC3-7E57-E8460C047943}"/>
              </a:ext>
            </a:extLst>
          </p:cNvPr>
          <p:cNvSpPr txBox="1">
            <a:spLocks/>
          </p:cNvSpPr>
          <p:nvPr/>
        </p:nvSpPr>
        <p:spPr>
          <a:xfrm>
            <a:off x="3849757" y="1562363"/>
            <a:ext cx="5466522" cy="509731"/>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sz="1800" u="sng" dirty="0"/>
              <a:t>End Semester Presentation (CE-419</a:t>
            </a:r>
            <a:r>
              <a:rPr lang="en-IN" sz="1800" dirty="0"/>
              <a:t>)</a:t>
            </a:r>
          </a:p>
        </p:txBody>
      </p:sp>
    </p:spTree>
    <p:extLst>
      <p:ext uri="{BB962C8B-B14F-4D97-AF65-F5344CB8AC3E}">
        <p14:creationId xmlns:p14="http://schemas.microsoft.com/office/powerpoint/2010/main" val="37116157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lakiness and Elongation Index of Aggregate">
            <a:extLst>
              <a:ext uri="{FF2B5EF4-FFF2-40B4-BE49-F238E27FC236}">
                <a16:creationId xmlns:a16="http://schemas.microsoft.com/office/drawing/2014/main" id="{24DE7130-32A2-444C-850A-550B53276D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417" y="1934815"/>
            <a:ext cx="11675165" cy="3902351"/>
          </a:xfrm>
          <a:prstGeom prst="rect">
            <a:avLst/>
          </a:prstGeom>
          <a:noFill/>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CA2BA6AC-59DF-4C5B-AF93-724DDB902625}"/>
              </a:ext>
            </a:extLst>
          </p:cNvPr>
          <p:cNvSpPr txBox="1">
            <a:spLocks/>
          </p:cNvSpPr>
          <p:nvPr/>
        </p:nvSpPr>
        <p:spPr>
          <a:xfrm>
            <a:off x="3889515" y="394894"/>
            <a:ext cx="5857460" cy="625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4400" b="1" dirty="0"/>
              <a:t>2. ELONGATION INDEX</a:t>
            </a:r>
          </a:p>
          <a:p>
            <a:endParaRPr lang="en-IN" u="sng" dirty="0"/>
          </a:p>
        </p:txBody>
      </p:sp>
      <p:sp>
        <p:nvSpPr>
          <p:cNvPr id="4" name="Subtitle 2">
            <a:extLst>
              <a:ext uri="{FF2B5EF4-FFF2-40B4-BE49-F238E27FC236}">
                <a16:creationId xmlns:a16="http://schemas.microsoft.com/office/drawing/2014/main" id="{81D78918-995D-45C9-8FD7-320118668CB1}"/>
              </a:ext>
            </a:extLst>
          </p:cNvPr>
          <p:cNvSpPr txBox="1">
            <a:spLocks/>
          </p:cNvSpPr>
          <p:nvPr/>
        </p:nvSpPr>
        <p:spPr>
          <a:xfrm>
            <a:off x="4585253" y="6010929"/>
            <a:ext cx="5857460" cy="625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600" b="1" u="sng" dirty="0"/>
              <a:t>LENGTH GAUGE</a:t>
            </a:r>
          </a:p>
          <a:p>
            <a:endParaRPr lang="en-IN" u="sng" dirty="0"/>
          </a:p>
        </p:txBody>
      </p:sp>
    </p:spTree>
    <p:extLst>
      <p:ext uri="{BB962C8B-B14F-4D97-AF65-F5344CB8AC3E}">
        <p14:creationId xmlns:p14="http://schemas.microsoft.com/office/powerpoint/2010/main" val="38695804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FC6-BF6F-FB8B-C558-60E5E9B3285C}"/>
              </a:ext>
            </a:extLst>
          </p:cNvPr>
          <p:cNvSpPr>
            <a:spLocks noGrp="1"/>
          </p:cNvSpPr>
          <p:nvPr>
            <p:ph type="ctrTitle"/>
          </p:nvPr>
        </p:nvSpPr>
        <p:spPr>
          <a:xfrm>
            <a:off x="581722" y="-35431"/>
            <a:ext cx="11237842" cy="1506675"/>
          </a:xfrm>
        </p:spPr>
        <p:txBody>
          <a:bodyPr>
            <a:normAutofit/>
          </a:bodyPr>
          <a:lstStyle/>
          <a:p>
            <a:r>
              <a:rPr lang="en-IN" sz="4000" b="1" dirty="0"/>
              <a:t>2. FLAKINESS and ELONGATION INDEX</a:t>
            </a:r>
            <a:br>
              <a:rPr lang="en-IN" dirty="0"/>
            </a:br>
            <a:endParaRPr lang="en-IN" dirty="0"/>
          </a:p>
        </p:txBody>
      </p:sp>
      <p:sp>
        <p:nvSpPr>
          <p:cNvPr id="3" name="Subtitle 2">
            <a:extLst>
              <a:ext uri="{FF2B5EF4-FFF2-40B4-BE49-F238E27FC236}">
                <a16:creationId xmlns:a16="http://schemas.microsoft.com/office/drawing/2014/main" id="{BB888F2D-B4A3-0A15-CEDD-D50444F1186A}"/>
              </a:ext>
            </a:extLst>
          </p:cNvPr>
          <p:cNvSpPr>
            <a:spLocks noGrp="1"/>
          </p:cNvSpPr>
          <p:nvPr>
            <p:ph type="subTitle" idx="1"/>
          </p:nvPr>
        </p:nvSpPr>
        <p:spPr>
          <a:xfrm>
            <a:off x="1524000" y="629527"/>
            <a:ext cx="9144000" cy="650633"/>
          </a:xfrm>
        </p:spPr>
        <p:txBody>
          <a:bodyPr/>
          <a:lstStyle/>
          <a:p>
            <a:r>
              <a:rPr lang="en-IN" b="1" u="sng" dirty="0"/>
              <a:t>FOR RECYCLED CONCRETE AGGREGATE</a:t>
            </a:r>
          </a:p>
          <a:p>
            <a:endParaRPr lang="en-IN" u="sng" dirty="0"/>
          </a:p>
        </p:txBody>
      </p:sp>
      <p:graphicFrame>
        <p:nvGraphicFramePr>
          <p:cNvPr id="4" name="Table 4">
            <a:extLst>
              <a:ext uri="{FF2B5EF4-FFF2-40B4-BE49-F238E27FC236}">
                <a16:creationId xmlns:a16="http://schemas.microsoft.com/office/drawing/2014/main" id="{9D2DB92B-E5AC-C2D8-535D-4B3485CB7ACC}"/>
              </a:ext>
            </a:extLst>
          </p:cNvPr>
          <p:cNvGraphicFramePr>
            <a:graphicFrameLocks noGrp="1"/>
          </p:cNvGraphicFramePr>
          <p:nvPr>
            <p:extLst>
              <p:ext uri="{D42A27DB-BD31-4B8C-83A1-F6EECF244321}">
                <p14:modId xmlns:p14="http://schemas.microsoft.com/office/powerpoint/2010/main" val="4255232706"/>
              </p:ext>
            </p:extLst>
          </p:nvPr>
        </p:nvGraphicFramePr>
        <p:xfrm>
          <a:off x="250931" y="1280160"/>
          <a:ext cx="6399253" cy="5577840"/>
        </p:xfrm>
        <a:graphic>
          <a:graphicData uri="http://schemas.openxmlformats.org/drawingml/2006/table">
            <a:tbl>
              <a:tblPr firstRow="1" bandRow="1">
                <a:tableStyleId>{5C22544A-7EE6-4342-B048-85BDC9FD1C3A}</a:tableStyleId>
              </a:tblPr>
              <a:tblGrid>
                <a:gridCol w="914179">
                  <a:extLst>
                    <a:ext uri="{9D8B030D-6E8A-4147-A177-3AD203B41FA5}">
                      <a16:colId xmlns:a16="http://schemas.microsoft.com/office/drawing/2014/main" val="2677645473"/>
                    </a:ext>
                  </a:extLst>
                </a:gridCol>
                <a:gridCol w="914179">
                  <a:extLst>
                    <a:ext uri="{9D8B030D-6E8A-4147-A177-3AD203B41FA5}">
                      <a16:colId xmlns:a16="http://schemas.microsoft.com/office/drawing/2014/main" val="2687135488"/>
                    </a:ext>
                  </a:extLst>
                </a:gridCol>
                <a:gridCol w="914179">
                  <a:extLst>
                    <a:ext uri="{9D8B030D-6E8A-4147-A177-3AD203B41FA5}">
                      <a16:colId xmlns:a16="http://schemas.microsoft.com/office/drawing/2014/main" val="4018497027"/>
                    </a:ext>
                  </a:extLst>
                </a:gridCol>
                <a:gridCol w="914179">
                  <a:extLst>
                    <a:ext uri="{9D8B030D-6E8A-4147-A177-3AD203B41FA5}">
                      <a16:colId xmlns:a16="http://schemas.microsoft.com/office/drawing/2014/main" val="514908844"/>
                    </a:ext>
                  </a:extLst>
                </a:gridCol>
                <a:gridCol w="914179">
                  <a:extLst>
                    <a:ext uri="{9D8B030D-6E8A-4147-A177-3AD203B41FA5}">
                      <a16:colId xmlns:a16="http://schemas.microsoft.com/office/drawing/2014/main" val="1869135026"/>
                    </a:ext>
                  </a:extLst>
                </a:gridCol>
                <a:gridCol w="914179">
                  <a:extLst>
                    <a:ext uri="{9D8B030D-6E8A-4147-A177-3AD203B41FA5}">
                      <a16:colId xmlns:a16="http://schemas.microsoft.com/office/drawing/2014/main" val="1432360541"/>
                    </a:ext>
                  </a:extLst>
                </a:gridCol>
                <a:gridCol w="914179">
                  <a:extLst>
                    <a:ext uri="{9D8B030D-6E8A-4147-A177-3AD203B41FA5}">
                      <a16:colId xmlns:a16="http://schemas.microsoft.com/office/drawing/2014/main" val="3547308215"/>
                    </a:ext>
                  </a:extLst>
                </a:gridCol>
              </a:tblGrid>
              <a:tr h="2234897">
                <a:tc>
                  <a:txBody>
                    <a:bodyPr/>
                    <a:lstStyle/>
                    <a:p>
                      <a:r>
                        <a:rPr lang="en-IN" dirty="0"/>
                        <a:t>Sr. no.</a:t>
                      </a:r>
                    </a:p>
                  </a:txBody>
                  <a:tcPr/>
                </a:tc>
                <a:tc>
                  <a:txBody>
                    <a:bodyPr/>
                    <a:lstStyle/>
                    <a:p>
                      <a:r>
                        <a:rPr lang="en-IN" dirty="0"/>
                        <a:t>Passing Sieve Size(mm)</a:t>
                      </a:r>
                    </a:p>
                  </a:txBody>
                  <a:tcPr/>
                </a:tc>
                <a:tc>
                  <a:txBody>
                    <a:bodyPr/>
                    <a:lstStyle/>
                    <a:p>
                      <a:r>
                        <a:rPr lang="en-IN" dirty="0"/>
                        <a:t>Retained Sieve Size(mm)</a:t>
                      </a:r>
                    </a:p>
                  </a:txBody>
                  <a:tcPr/>
                </a:tc>
                <a:tc>
                  <a:txBody>
                    <a:bodyPr/>
                    <a:lstStyle/>
                    <a:p>
                      <a:r>
                        <a:rPr lang="en-IN" dirty="0"/>
                        <a:t>Total Weight (kg)</a:t>
                      </a:r>
                    </a:p>
                  </a:txBody>
                  <a:tcPr/>
                </a:tc>
                <a:tc>
                  <a:txBody>
                    <a:bodyPr/>
                    <a:lstStyle/>
                    <a:p>
                      <a:r>
                        <a:rPr lang="en-IN" dirty="0"/>
                        <a:t>Weight Passing Through Thickness Gauge(kg)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Weight Retained On Thickness Gauge(kg)</a:t>
                      </a:r>
                    </a:p>
                    <a:p>
                      <a:endParaRPr lang="en-IN" dirty="0"/>
                    </a:p>
                  </a:txBody>
                  <a:tcPr/>
                </a:tc>
                <a:tc>
                  <a:txBody>
                    <a:bodyPr/>
                    <a:lstStyle/>
                    <a:p>
                      <a:r>
                        <a:rPr lang="en-IN" dirty="0"/>
                        <a:t>Weight Retained On Elongation Gauge(kg</a:t>
                      </a:r>
                    </a:p>
                  </a:txBody>
                  <a:tcPr/>
                </a:tc>
                <a:extLst>
                  <a:ext uri="{0D108BD9-81ED-4DB2-BD59-A6C34878D82A}">
                    <a16:rowId xmlns:a16="http://schemas.microsoft.com/office/drawing/2014/main" val="2278093226"/>
                  </a:ext>
                </a:extLst>
              </a:tr>
              <a:tr h="357584">
                <a:tc>
                  <a:txBody>
                    <a:bodyPr/>
                    <a:lstStyle/>
                    <a:p>
                      <a:r>
                        <a:rPr lang="en-IN" dirty="0"/>
                        <a:t>1</a:t>
                      </a:r>
                    </a:p>
                  </a:txBody>
                  <a:tcPr/>
                </a:tc>
                <a:tc>
                  <a:txBody>
                    <a:bodyPr/>
                    <a:lstStyle/>
                    <a:p>
                      <a:r>
                        <a:rPr lang="en-IN" dirty="0"/>
                        <a:t>63</a:t>
                      </a:r>
                    </a:p>
                  </a:txBody>
                  <a:tcPr/>
                </a:tc>
                <a:tc>
                  <a:txBody>
                    <a:bodyPr/>
                    <a:lstStyle/>
                    <a:p>
                      <a:r>
                        <a:rPr lang="en-IN" dirty="0"/>
                        <a:t>50</a:t>
                      </a:r>
                    </a:p>
                  </a:txBody>
                  <a:tcPr/>
                </a:tc>
                <a:tc>
                  <a:txBody>
                    <a:bodyPr/>
                    <a:lstStyle/>
                    <a:p>
                      <a:r>
                        <a:rPr lang="en-IN" dirty="0"/>
                        <a:t>0</a:t>
                      </a:r>
                    </a:p>
                  </a:txBody>
                  <a:tcPr/>
                </a:tc>
                <a:tc>
                  <a:txBody>
                    <a:bodyPr/>
                    <a:lstStyle/>
                    <a:p>
                      <a:r>
                        <a:rPr lang="en-IN" dirty="0"/>
                        <a:t>0</a:t>
                      </a:r>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315670412"/>
                  </a:ext>
                </a:extLst>
              </a:tr>
              <a:tr h="357584">
                <a:tc>
                  <a:txBody>
                    <a:bodyPr/>
                    <a:lstStyle/>
                    <a:p>
                      <a:r>
                        <a:rPr lang="en-IN" dirty="0"/>
                        <a:t>2</a:t>
                      </a:r>
                    </a:p>
                  </a:txBody>
                  <a:tcPr/>
                </a:tc>
                <a:tc>
                  <a:txBody>
                    <a:bodyPr/>
                    <a:lstStyle/>
                    <a:p>
                      <a:r>
                        <a:rPr lang="en-IN" dirty="0"/>
                        <a:t>50</a:t>
                      </a:r>
                    </a:p>
                  </a:txBody>
                  <a:tcPr/>
                </a:tc>
                <a:tc>
                  <a:txBody>
                    <a:bodyPr/>
                    <a:lstStyle/>
                    <a:p>
                      <a:r>
                        <a:rPr lang="en-IN" dirty="0"/>
                        <a:t>40</a:t>
                      </a:r>
                    </a:p>
                  </a:txBody>
                  <a:tcPr/>
                </a:tc>
                <a:tc>
                  <a:txBody>
                    <a:bodyPr/>
                    <a:lstStyle/>
                    <a:p>
                      <a:r>
                        <a:rPr lang="en-IN" dirty="0"/>
                        <a:t>0</a:t>
                      </a:r>
                    </a:p>
                  </a:txBody>
                  <a:tcPr/>
                </a:tc>
                <a:tc>
                  <a:txBody>
                    <a:bodyPr/>
                    <a:lstStyle/>
                    <a:p>
                      <a:r>
                        <a:rPr lang="en-IN" dirty="0"/>
                        <a:t>0</a:t>
                      </a:r>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906046961"/>
                  </a:ext>
                </a:extLst>
              </a:tr>
              <a:tr h="357584">
                <a:tc>
                  <a:txBody>
                    <a:bodyPr/>
                    <a:lstStyle/>
                    <a:p>
                      <a:r>
                        <a:rPr lang="en-IN" dirty="0"/>
                        <a:t>3</a:t>
                      </a:r>
                    </a:p>
                  </a:txBody>
                  <a:tcPr/>
                </a:tc>
                <a:tc>
                  <a:txBody>
                    <a:bodyPr/>
                    <a:lstStyle/>
                    <a:p>
                      <a:r>
                        <a:rPr lang="en-IN" dirty="0"/>
                        <a:t>40</a:t>
                      </a:r>
                    </a:p>
                  </a:txBody>
                  <a:tcPr/>
                </a:tc>
                <a:tc>
                  <a:txBody>
                    <a:bodyPr/>
                    <a:lstStyle/>
                    <a:p>
                      <a:r>
                        <a:rPr lang="en-IN" dirty="0"/>
                        <a:t>25</a:t>
                      </a:r>
                    </a:p>
                  </a:txBody>
                  <a:tcPr/>
                </a:tc>
                <a:tc>
                  <a:txBody>
                    <a:bodyPr/>
                    <a:lstStyle/>
                    <a:p>
                      <a:r>
                        <a:rPr lang="en-IN" dirty="0"/>
                        <a:t>0.273</a:t>
                      </a:r>
                    </a:p>
                  </a:txBody>
                  <a:tcPr/>
                </a:tc>
                <a:tc>
                  <a:txBody>
                    <a:bodyPr/>
                    <a:lstStyle/>
                    <a:p>
                      <a:r>
                        <a:rPr lang="en-US" dirty="0"/>
                        <a:t>0.048</a:t>
                      </a:r>
                      <a:endParaRPr lang="en-IN" dirty="0"/>
                    </a:p>
                  </a:txBody>
                  <a:tcPr/>
                </a:tc>
                <a:tc>
                  <a:txBody>
                    <a:bodyPr/>
                    <a:lstStyle/>
                    <a:p>
                      <a:r>
                        <a:rPr lang="en-US" dirty="0"/>
                        <a:t>0.225</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94973360"/>
                  </a:ext>
                </a:extLst>
              </a:tr>
              <a:tr h="357584">
                <a:tc>
                  <a:txBody>
                    <a:bodyPr/>
                    <a:lstStyle/>
                    <a:p>
                      <a:r>
                        <a:rPr lang="en-IN" dirty="0"/>
                        <a:t>4</a:t>
                      </a:r>
                    </a:p>
                  </a:txBody>
                  <a:tcPr/>
                </a:tc>
                <a:tc>
                  <a:txBody>
                    <a:bodyPr/>
                    <a:lstStyle/>
                    <a:p>
                      <a:r>
                        <a:rPr lang="en-IN" dirty="0"/>
                        <a:t>25</a:t>
                      </a:r>
                    </a:p>
                  </a:txBody>
                  <a:tcPr/>
                </a:tc>
                <a:tc>
                  <a:txBody>
                    <a:bodyPr/>
                    <a:lstStyle/>
                    <a:p>
                      <a:r>
                        <a:rPr lang="en-IN" dirty="0"/>
                        <a:t>20</a:t>
                      </a:r>
                    </a:p>
                  </a:txBody>
                  <a:tcPr/>
                </a:tc>
                <a:tc>
                  <a:txBody>
                    <a:bodyPr/>
                    <a:lstStyle/>
                    <a:p>
                      <a:r>
                        <a:rPr lang="en-IN" dirty="0"/>
                        <a:t>0.589</a:t>
                      </a:r>
                    </a:p>
                  </a:txBody>
                  <a:tcPr/>
                </a:tc>
                <a:tc>
                  <a:txBody>
                    <a:bodyPr/>
                    <a:lstStyle/>
                    <a:p>
                      <a:r>
                        <a:rPr lang="en-US" dirty="0"/>
                        <a:t>0.027</a:t>
                      </a:r>
                      <a:endParaRPr lang="en-IN" dirty="0"/>
                    </a:p>
                  </a:txBody>
                  <a:tcPr/>
                </a:tc>
                <a:tc>
                  <a:txBody>
                    <a:bodyPr/>
                    <a:lstStyle/>
                    <a:p>
                      <a:r>
                        <a:rPr lang="en-US" dirty="0"/>
                        <a:t>0.562</a:t>
                      </a:r>
                      <a:endParaRPr lang="en-IN" dirty="0"/>
                    </a:p>
                  </a:txBody>
                  <a:tcPr/>
                </a:tc>
                <a:tc>
                  <a:txBody>
                    <a:bodyPr/>
                    <a:lstStyle/>
                    <a:p>
                      <a:r>
                        <a:rPr lang="en-US" dirty="0"/>
                        <a:t>0.153</a:t>
                      </a:r>
                      <a:endParaRPr lang="en-IN" dirty="0"/>
                    </a:p>
                  </a:txBody>
                  <a:tcPr/>
                </a:tc>
                <a:extLst>
                  <a:ext uri="{0D108BD9-81ED-4DB2-BD59-A6C34878D82A}">
                    <a16:rowId xmlns:a16="http://schemas.microsoft.com/office/drawing/2014/main" val="1852336185"/>
                  </a:ext>
                </a:extLst>
              </a:tr>
              <a:tr h="357584">
                <a:tc>
                  <a:txBody>
                    <a:bodyPr/>
                    <a:lstStyle/>
                    <a:p>
                      <a:r>
                        <a:rPr lang="en-IN" dirty="0"/>
                        <a:t>5</a:t>
                      </a:r>
                    </a:p>
                  </a:txBody>
                  <a:tcPr/>
                </a:tc>
                <a:tc>
                  <a:txBody>
                    <a:bodyPr/>
                    <a:lstStyle/>
                    <a:p>
                      <a:r>
                        <a:rPr lang="en-IN" dirty="0"/>
                        <a:t>20</a:t>
                      </a:r>
                    </a:p>
                  </a:txBody>
                  <a:tcPr/>
                </a:tc>
                <a:tc>
                  <a:txBody>
                    <a:bodyPr/>
                    <a:lstStyle/>
                    <a:p>
                      <a:r>
                        <a:rPr lang="en-IN" dirty="0"/>
                        <a:t>16</a:t>
                      </a:r>
                    </a:p>
                  </a:txBody>
                  <a:tcPr/>
                </a:tc>
                <a:tc>
                  <a:txBody>
                    <a:bodyPr/>
                    <a:lstStyle/>
                    <a:p>
                      <a:r>
                        <a:rPr lang="en-IN" dirty="0"/>
                        <a:t>0.373</a:t>
                      </a:r>
                    </a:p>
                  </a:txBody>
                  <a:tcPr/>
                </a:tc>
                <a:tc>
                  <a:txBody>
                    <a:bodyPr/>
                    <a:lstStyle/>
                    <a:p>
                      <a:r>
                        <a:rPr lang="en-US" dirty="0"/>
                        <a:t>0.072</a:t>
                      </a:r>
                      <a:endParaRPr lang="en-IN" dirty="0"/>
                    </a:p>
                  </a:txBody>
                  <a:tcPr/>
                </a:tc>
                <a:tc>
                  <a:txBody>
                    <a:bodyPr/>
                    <a:lstStyle/>
                    <a:p>
                      <a:r>
                        <a:rPr lang="en-US" dirty="0"/>
                        <a:t>0.301</a:t>
                      </a:r>
                      <a:endParaRPr lang="en-IN" dirty="0"/>
                    </a:p>
                  </a:txBody>
                  <a:tcPr/>
                </a:tc>
                <a:tc>
                  <a:txBody>
                    <a:bodyPr/>
                    <a:lstStyle/>
                    <a:p>
                      <a:r>
                        <a:rPr lang="en-US" dirty="0"/>
                        <a:t>0.044</a:t>
                      </a:r>
                      <a:endParaRPr lang="en-IN" dirty="0"/>
                    </a:p>
                  </a:txBody>
                  <a:tcPr/>
                </a:tc>
                <a:extLst>
                  <a:ext uri="{0D108BD9-81ED-4DB2-BD59-A6C34878D82A}">
                    <a16:rowId xmlns:a16="http://schemas.microsoft.com/office/drawing/2014/main" val="4113719045"/>
                  </a:ext>
                </a:extLst>
              </a:tr>
              <a:tr h="357584">
                <a:tc>
                  <a:txBody>
                    <a:bodyPr/>
                    <a:lstStyle/>
                    <a:p>
                      <a:r>
                        <a:rPr lang="en-IN" dirty="0"/>
                        <a:t>6</a:t>
                      </a:r>
                    </a:p>
                  </a:txBody>
                  <a:tcPr/>
                </a:tc>
                <a:tc>
                  <a:txBody>
                    <a:bodyPr/>
                    <a:lstStyle/>
                    <a:p>
                      <a:r>
                        <a:rPr lang="en-IN" dirty="0"/>
                        <a:t>16</a:t>
                      </a:r>
                    </a:p>
                  </a:txBody>
                  <a:tcPr/>
                </a:tc>
                <a:tc>
                  <a:txBody>
                    <a:bodyPr/>
                    <a:lstStyle/>
                    <a:p>
                      <a:r>
                        <a:rPr lang="en-IN" dirty="0"/>
                        <a:t>12.5</a:t>
                      </a:r>
                    </a:p>
                  </a:txBody>
                  <a:tcPr/>
                </a:tc>
                <a:tc>
                  <a:txBody>
                    <a:bodyPr/>
                    <a:lstStyle/>
                    <a:p>
                      <a:r>
                        <a:rPr lang="en-IN" dirty="0"/>
                        <a:t>0.075</a:t>
                      </a:r>
                    </a:p>
                  </a:txBody>
                  <a:tcPr/>
                </a:tc>
                <a:tc>
                  <a:txBody>
                    <a:bodyPr/>
                    <a:lstStyle/>
                    <a:p>
                      <a:r>
                        <a:rPr lang="en-US" dirty="0"/>
                        <a:t>0.007</a:t>
                      </a:r>
                      <a:endParaRPr lang="en-IN" dirty="0"/>
                    </a:p>
                  </a:txBody>
                  <a:tcPr/>
                </a:tc>
                <a:tc>
                  <a:txBody>
                    <a:bodyPr/>
                    <a:lstStyle/>
                    <a:p>
                      <a:r>
                        <a:rPr lang="en-US" dirty="0"/>
                        <a:t>0.066</a:t>
                      </a:r>
                      <a:endParaRPr lang="en-IN" dirty="0"/>
                    </a:p>
                  </a:txBody>
                  <a:tcPr/>
                </a:tc>
                <a:tc>
                  <a:txBody>
                    <a:bodyPr/>
                    <a:lstStyle/>
                    <a:p>
                      <a:r>
                        <a:rPr lang="en-US" dirty="0"/>
                        <a:t>0.004</a:t>
                      </a:r>
                      <a:endParaRPr lang="en-IN" dirty="0"/>
                    </a:p>
                  </a:txBody>
                  <a:tcPr/>
                </a:tc>
                <a:extLst>
                  <a:ext uri="{0D108BD9-81ED-4DB2-BD59-A6C34878D82A}">
                    <a16:rowId xmlns:a16="http://schemas.microsoft.com/office/drawing/2014/main" val="4255226855"/>
                  </a:ext>
                </a:extLst>
              </a:tr>
              <a:tr h="357584">
                <a:tc>
                  <a:txBody>
                    <a:bodyPr/>
                    <a:lstStyle/>
                    <a:p>
                      <a:r>
                        <a:rPr lang="en-IN" dirty="0"/>
                        <a:t>7</a:t>
                      </a:r>
                    </a:p>
                  </a:txBody>
                  <a:tcPr/>
                </a:tc>
                <a:tc>
                  <a:txBody>
                    <a:bodyPr/>
                    <a:lstStyle/>
                    <a:p>
                      <a:r>
                        <a:rPr lang="en-IN" dirty="0"/>
                        <a:t>12.5</a:t>
                      </a:r>
                    </a:p>
                  </a:txBody>
                  <a:tcPr/>
                </a:tc>
                <a:tc>
                  <a:txBody>
                    <a:bodyPr/>
                    <a:lstStyle/>
                    <a:p>
                      <a:r>
                        <a:rPr lang="en-IN" dirty="0"/>
                        <a:t>10</a:t>
                      </a:r>
                    </a:p>
                  </a:txBody>
                  <a:tcPr/>
                </a:tc>
                <a:tc>
                  <a:txBody>
                    <a:bodyPr/>
                    <a:lstStyle/>
                    <a:p>
                      <a:r>
                        <a:rPr lang="en-IN" dirty="0"/>
                        <a:t>0.285</a:t>
                      </a:r>
                    </a:p>
                  </a:txBody>
                  <a:tcPr/>
                </a:tc>
                <a:tc>
                  <a:txBody>
                    <a:bodyPr/>
                    <a:lstStyle/>
                    <a:p>
                      <a:r>
                        <a:rPr lang="en-US" dirty="0"/>
                        <a:t>0.040</a:t>
                      </a:r>
                      <a:endParaRPr lang="en-IN" dirty="0"/>
                    </a:p>
                  </a:txBody>
                  <a:tcPr/>
                </a:tc>
                <a:tc>
                  <a:txBody>
                    <a:bodyPr/>
                    <a:lstStyle/>
                    <a:p>
                      <a:r>
                        <a:rPr lang="en-US" dirty="0"/>
                        <a:t>0.245</a:t>
                      </a:r>
                      <a:endParaRPr lang="en-IN" dirty="0"/>
                    </a:p>
                  </a:txBody>
                  <a:tcPr/>
                </a:tc>
                <a:tc>
                  <a:txBody>
                    <a:bodyPr/>
                    <a:lstStyle/>
                    <a:p>
                      <a:r>
                        <a:rPr lang="en-US" dirty="0"/>
                        <a:t>0.023</a:t>
                      </a:r>
                      <a:endParaRPr lang="en-IN" dirty="0"/>
                    </a:p>
                  </a:txBody>
                  <a:tcPr/>
                </a:tc>
                <a:extLst>
                  <a:ext uri="{0D108BD9-81ED-4DB2-BD59-A6C34878D82A}">
                    <a16:rowId xmlns:a16="http://schemas.microsoft.com/office/drawing/2014/main" val="1508694318"/>
                  </a:ext>
                </a:extLst>
              </a:tr>
              <a:tr h="357584">
                <a:tc>
                  <a:txBody>
                    <a:bodyPr/>
                    <a:lstStyle/>
                    <a:p>
                      <a:r>
                        <a:rPr lang="en-IN" dirty="0"/>
                        <a:t>8</a:t>
                      </a:r>
                    </a:p>
                  </a:txBody>
                  <a:tcPr/>
                </a:tc>
                <a:tc>
                  <a:txBody>
                    <a:bodyPr/>
                    <a:lstStyle/>
                    <a:p>
                      <a:r>
                        <a:rPr lang="en-IN" dirty="0"/>
                        <a:t>10</a:t>
                      </a:r>
                    </a:p>
                  </a:txBody>
                  <a:tcPr/>
                </a:tc>
                <a:tc>
                  <a:txBody>
                    <a:bodyPr/>
                    <a:lstStyle/>
                    <a:p>
                      <a:r>
                        <a:rPr lang="en-IN" dirty="0"/>
                        <a:t>6.3</a:t>
                      </a:r>
                    </a:p>
                  </a:txBody>
                  <a:tcPr/>
                </a:tc>
                <a:tc>
                  <a:txBody>
                    <a:bodyPr/>
                    <a:lstStyle/>
                    <a:p>
                      <a:r>
                        <a:rPr lang="en-IN" dirty="0"/>
                        <a:t>0.159</a:t>
                      </a:r>
                    </a:p>
                  </a:txBody>
                  <a:tcPr/>
                </a:tc>
                <a:tc>
                  <a:txBody>
                    <a:bodyPr/>
                    <a:lstStyle/>
                    <a:p>
                      <a:r>
                        <a:rPr lang="en-US" dirty="0"/>
                        <a:t>0.047</a:t>
                      </a:r>
                      <a:endParaRPr lang="en-IN" dirty="0"/>
                    </a:p>
                  </a:txBody>
                  <a:tcPr/>
                </a:tc>
                <a:tc>
                  <a:txBody>
                    <a:bodyPr/>
                    <a:lstStyle/>
                    <a:p>
                      <a:r>
                        <a:rPr lang="en-US" dirty="0"/>
                        <a:t>0.112</a:t>
                      </a:r>
                      <a:endParaRPr lang="en-IN" dirty="0"/>
                    </a:p>
                  </a:txBody>
                  <a:tcPr/>
                </a:tc>
                <a:tc>
                  <a:txBody>
                    <a:bodyPr/>
                    <a:lstStyle/>
                    <a:p>
                      <a:r>
                        <a:rPr lang="en-US" dirty="0"/>
                        <a:t>0.018</a:t>
                      </a:r>
                      <a:endParaRPr lang="en-IN" dirty="0"/>
                    </a:p>
                  </a:txBody>
                  <a:tcPr/>
                </a:tc>
                <a:extLst>
                  <a:ext uri="{0D108BD9-81ED-4DB2-BD59-A6C34878D82A}">
                    <a16:rowId xmlns:a16="http://schemas.microsoft.com/office/drawing/2014/main" val="4263685862"/>
                  </a:ext>
                </a:extLst>
              </a:tr>
              <a:tr h="357584">
                <a:tc>
                  <a:txBody>
                    <a:bodyPr/>
                    <a:lstStyle/>
                    <a:p>
                      <a:r>
                        <a:rPr lang="en-IN" dirty="0"/>
                        <a:t>TOTAL</a:t>
                      </a:r>
                    </a:p>
                  </a:txBody>
                  <a:tcPr/>
                </a:tc>
                <a:tc>
                  <a:txBody>
                    <a:bodyPr/>
                    <a:lstStyle/>
                    <a:p>
                      <a:endParaRPr lang="en-IN"/>
                    </a:p>
                  </a:txBody>
                  <a:tcPr/>
                </a:tc>
                <a:tc>
                  <a:txBody>
                    <a:bodyPr/>
                    <a:lstStyle/>
                    <a:p>
                      <a:endParaRPr lang="en-IN"/>
                    </a:p>
                  </a:txBody>
                  <a:tcPr/>
                </a:tc>
                <a:tc>
                  <a:txBody>
                    <a:bodyPr/>
                    <a:lstStyle/>
                    <a:p>
                      <a:r>
                        <a:rPr lang="en-US" dirty="0"/>
                        <a:t>1.752</a:t>
                      </a:r>
                      <a:endParaRPr lang="en-IN" dirty="0"/>
                    </a:p>
                  </a:txBody>
                  <a:tcPr/>
                </a:tc>
                <a:tc>
                  <a:txBody>
                    <a:bodyPr/>
                    <a:lstStyle/>
                    <a:p>
                      <a:r>
                        <a:rPr lang="en-US" dirty="0"/>
                        <a:t>0.241</a:t>
                      </a:r>
                      <a:endParaRPr lang="en-IN" dirty="0"/>
                    </a:p>
                  </a:txBody>
                  <a:tcPr/>
                </a:tc>
                <a:tc>
                  <a:txBody>
                    <a:bodyPr/>
                    <a:lstStyle/>
                    <a:p>
                      <a:r>
                        <a:rPr lang="en-US" dirty="0"/>
                        <a:t>1.511</a:t>
                      </a:r>
                      <a:endParaRPr lang="en-IN" dirty="0"/>
                    </a:p>
                  </a:txBody>
                  <a:tcPr/>
                </a:tc>
                <a:tc>
                  <a:txBody>
                    <a:bodyPr/>
                    <a:lstStyle/>
                    <a:p>
                      <a:r>
                        <a:rPr lang="en-US" dirty="0"/>
                        <a:t>0.242</a:t>
                      </a:r>
                      <a:endParaRPr lang="en-IN" dirty="0"/>
                    </a:p>
                  </a:txBody>
                  <a:tcPr/>
                </a:tc>
                <a:extLst>
                  <a:ext uri="{0D108BD9-81ED-4DB2-BD59-A6C34878D82A}">
                    <a16:rowId xmlns:a16="http://schemas.microsoft.com/office/drawing/2014/main" val="2617568496"/>
                  </a:ext>
                </a:extLst>
              </a:tr>
            </a:tbl>
          </a:graphicData>
        </a:graphic>
      </p:graphicFrame>
      <p:pic>
        <p:nvPicPr>
          <p:cNvPr id="5" name="Picture 4">
            <a:extLst>
              <a:ext uri="{FF2B5EF4-FFF2-40B4-BE49-F238E27FC236}">
                <a16:creationId xmlns:a16="http://schemas.microsoft.com/office/drawing/2014/main" id="{92567D66-A6CA-47D7-B0A9-E5FCBFE55A7E}"/>
              </a:ext>
            </a:extLst>
          </p:cNvPr>
          <p:cNvPicPr>
            <a:picLocks noChangeAspect="1"/>
          </p:cNvPicPr>
          <p:nvPr/>
        </p:nvPicPr>
        <p:blipFill>
          <a:blip r:embed="rId2"/>
          <a:stretch>
            <a:fillRect/>
          </a:stretch>
        </p:blipFill>
        <p:spPr>
          <a:xfrm>
            <a:off x="6650184" y="1640437"/>
            <a:ext cx="5450772" cy="5048369"/>
          </a:xfrm>
          <a:prstGeom prst="rect">
            <a:avLst/>
          </a:prstGeom>
        </p:spPr>
      </p:pic>
    </p:spTree>
    <p:extLst>
      <p:ext uri="{BB962C8B-B14F-4D97-AF65-F5344CB8AC3E}">
        <p14:creationId xmlns:p14="http://schemas.microsoft.com/office/powerpoint/2010/main" val="5996693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FC6-BF6F-FB8B-C558-60E5E9B3285C}"/>
              </a:ext>
            </a:extLst>
          </p:cNvPr>
          <p:cNvSpPr>
            <a:spLocks noGrp="1"/>
          </p:cNvSpPr>
          <p:nvPr>
            <p:ph type="ctrTitle"/>
          </p:nvPr>
        </p:nvSpPr>
        <p:spPr>
          <a:xfrm>
            <a:off x="477079" y="0"/>
            <a:ext cx="11237842" cy="1506675"/>
          </a:xfrm>
        </p:spPr>
        <p:txBody>
          <a:bodyPr>
            <a:normAutofit/>
          </a:bodyPr>
          <a:lstStyle/>
          <a:p>
            <a:r>
              <a:rPr lang="en-IN" sz="4000" b="1" dirty="0"/>
              <a:t>2. FLAKINESS and ELONGATION INDEX</a:t>
            </a:r>
            <a:br>
              <a:rPr lang="en-IN" dirty="0"/>
            </a:br>
            <a:endParaRPr lang="en-IN" dirty="0"/>
          </a:p>
        </p:txBody>
      </p:sp>
      <p:sp>
        <p:nvSpPr>
          <p:cNvPr id="3" name="Subtitle 2">
            <a:extLst>
              <a:ext uri="{FF2B5EF4-FFF2-40B4-BE49-F238E27FC236}">
                <a16:creationId xmlns:a16="http://schemas.microsoft.com/office/drawing/2014/main" id="{BB888F2D-B4A3-0A15-CEDD-D50444F1186A}"/>
              </a:ext>
            </a:extLst>
          </p:cNvPr>
          <p:cNvSpPr>
            <a:spLocks noGrp="1"/>
          </p:cNvSpPr>
          <p:nvPr>
            <p:ph type="subTitle" idx="1"/>
          </p:nvPr>
        </p:nvSpPr>
        <p:spPr>
          <a:xfrm>
            <a:off x="1524000" y="579784"/>
            <a:ext cx="9144000" cy="650633"/>
          </a:xfrm>
        </p:spPr>
        <p:txBody>
          <a:bodyPr/>
          <a:lstStyle/>
          <a:p>
            <a:r>
              <a:rPr lang="en-IN" b="1" u="sng" dirty="0"/>
              <a:t>FOR NATURAL AGGREGATE</a:t>
            </a:r>
          </a:p>
          <a:p>
            <a:endParaRPr lang="en-IN" u="sng" dirty="0"/>
          </a:p>
        </p:txBody>
      </p:sp>
      <p:graphicFrame>
        <p:nvGraphicFramePr>
          <p:cNvPr id="4" name="Table 4">
            <a:extLst>
              <a:ext uri="{FF2B5EF4-FFF2-40B4-BE49-F238E27FC236}">
                <a16:creationId xmlns:a16="http://schemas.microsoft.com/office/drawing/2014/main" id="{9D2DB92B-E5AC-C2D8-535D-4B3485CB7ACC}"/>
              </a:ext>
            </a:extLst>
          </p:cNvPr>
          <p:cNvGraphicFramePr>
            <a:graphicFrameLocks noGrp="1"/>
          </p:cNvGraphicFramePr>
          <p:nvPr>
            <p:extLst>
              <p:ext uri="{D42A27DB-BD31-4B8C-83A1-F6EECF244321}">
                <p14:modId xmlns:p14="http://schemas.microsoft.com/office/powerpoint/2010/main" val="3245449124"/>
              </p:ext>
            </p:extLst>
          </p:nvPr>
        </p:nvGraphicFramePr>
        <p:xfrm>
          <a:off x="227180" y="1046651"/>
          <a:ext cx="6613005" cy="5577840"/>
        </p:xfrm>
        <a:graphic>
          <a:graphicData uri="http://schemas.openxmlformats.org/drawingml/2006/table">
            <a:tbl>
              <a:tblPr firstRow="1" bandRow="1">
                <a:tableStyleId>{5C22544A-7EE6-4342-B048-85BDC9FD1C3A}</a:tableStyleId>
              </a:tblPr>
              <a:tblGrid>
                <a:gridCol w="944715">
                  <a:extLst>
                    <a:ext uri="{9D8B030D-6E8A-4147-A177-3AD203B41FA5}">
                      <a16:colId xmlns:a16="http://schemas.microsoft.com/office/drawing/2014/main" val="2677645473"/>
                    </a:ext>
                  </a:extLst>
                </a:gridCol>
                <a:gridCol w="944715">
                  <a:extLst>
                    <a:ext uri="{9D8B030D-6E8A-4147-A177-3AD203B41FA5}">
                      <a16:colId xmlns:a16="http://schemas.microsoft.com/office/drawing/2014/main" val="2687135488"/>
                    </a:ext>
                  </a:extLst>
                </a:gridCol>
                <a:gridCol w="944715">
                  <a:extLst>
                    <a:ext uri="{9D8B030D-6E8A-4147-A177-3AD203B41FA5}">
                      <a16:colId xmlns:a16="http://schemas.microsoft.com/office/drawing/2014/main" val="4018497027"/>
                    </a:ext>
                  </a:extLst>
                </a:gridCol>
                <a:gridCol w="944715">
                  <a:extLst>
                    <a:ext uri="{9D8B030D-6E8A-4147-A177-3AD203B41FA5}">
                      <a16:colId xmlns:a16="http://schemas.microsoft.com/office/drawing/2014/main" val="514908844"/>
                    </a:ext>
                  </a:extLst>
                </a:gridCol>
                <a:gridCol w="944715">
                  <a:extLst>
                    <a:ext uri="{9D8B030D-6E8A-4147-A177-3AD203B41FA5}">
                      <a16:colId xmlns:a16="http://schemas.microsoft.com/office/drawing/2014/main" val="1869135026"/>
                    </a:ext>
                  </a:extLst>
                </a:gridCol>
                <a:gridCol w="944715">
                  <a:extLst>
                    <a:ext uri="{9D8B030D-6E8A-4147-A177-3AD203B41FA5}">
                      <a16:colId xmlns:a16="http://schemas.microsoft.com/office/drawing/2014/main" val="1432360541"/>
                    </a:ext>
                  </a:extLst>
                </a:gridCol>
                <a:gridCol w="944715">
                  <a:extLst>
                    <a:ext uri="{9D8B030D-6E8A-4147-A177-3AD203B41FA5}">
                      <a16:colId xmlns:a16="http://schemas.microsoft.com/office/drawing/2014/main" val="3547308215"/>
                    </a:ext>
                  </a:extLst>
                </a:gridCol>
              </a:tblGrid>
              <a:tr h="1430581">
                <a:tc>
                  <a:txBody>
                    <a:bodyPr/>
                    <a:lstStyle/>
                    <a:p>
                      <a:r>
                        <a:rPr lang="en-IN" dirty="0"/>
                        <a:t>Sr. no.</a:t>
                      </a:r>
                    </a:p>
                  </a:txBody>
                  <a:tcPr/>
                </a:tc>
                <a:tc>
                  <a:txBody>
                    <a:bodyPr/>
                    <a:lstStyle/>
                    <a:p>
                      <a:r>
                        <a:rPr lang="en-IN" dirty="0"/>
                        <a:t>Passing Sieve Size(mm)</a:t>
                      </a:r>
                    </a:p>
                  </a:txBody>
                  <a:tcPr/>
                </a:tc>
                <a:tc>
                  <a:txBody>
                    <a:bodyPr/>
                    <a:lstStyle/>
                    <a:p>
                      <a:r>
                        <a:rPr lang="en-IN" dirty="0"/>
                        <a:t>Retained Sieve Size(mm)</a:t>
                      </a:r>
                    </a:p>
                  </a:txBody>
                  <a:tcPr/>
                </a:tc>
                <a:tc>
                  <a:txBody>
                    <a:bodyPr/>
                    <a:lstStyle/>
                    <a:p>
                      <a:r>
                        <a:rPr lang="en-IN" dirty="0"/>
                        <a:t>Total Weight (kg)</a:t>
                      </a:r>
                    </a:p>
                  </a:txBody>
                  <a:tcPr/>
                </a:tc>
                <a:tc>
                  <a:txBody>
                    <a:bodyPr/>
                    <a:lstStyle/>
                    <a:p>
                      <a:r>
                        <a:rPr lang="en-IN" dirty="0"/>
                        <a:t>Weight Passing Through Thickness Gauge(kg)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dirty="0"/>
                        <a:t>Weight Retained On Thickness Gauge(kg)</a:t>
                      </a:r>
                    </a:p>
                    <a:p>
                      <a:endParaRPr lang="en-IN" dirty="0"/>
                    </a:p>
                  </a:txBody>
                  <a:tcPr/>
                </a:tc>
                <a:tc>
                  <a:txBody>
                    <a:bodyPr/>
                    <a:lstStyle/>
                    <a:p>
                      <a:r>
                        <a:rPr lang="en-IN" dirty="0"/>
                        <a:t>Weight Retained On Elongation Gauge(kg</a:t>
                      </a:r>
                    </a:p>
                  </a:txBody>
                  <a:tcPr/>
                </a:tc>
                <a:extLst>
                  <a:ext uri="{0D108BD9-81ED-4DB2-BD59-A6C34878D82A}">
                    <a16:rowId xmlns:a16="http://schemas.microsoft.com/office/drawing/2014/main" val="2278093226"/>
                  </a:ext>
                </a:extLst>
              </a:tr>
              <a:tr h="276295">
                <a:tc>
                  <a:txBody>
                    <a:bodyPr/>
                    <a:lstStyle/>
                    <a:p>
                      <a:r>
                        <a:rPr lang="en-IN" dirty="0"/>
                        <a:t>1</a:t>
                      </a:r>
                    </a:p>
                  </a:txBody>
                  <a:tcPr/>
                </a:tc>
                <a:tc>
                  <a:txBody>
                    <a:bodyPr/>
                    <a:lstStyle/>
                    <a:p>
                      <a:r>
                        <a:rPr lang="en-IN" dirty="0"/>
                        <a:t>63</a:t>
                      </a:r>
                    </a:p>
                  </a:txBody>
                  <a:tcPr/>
                </a:tc>
                <a:tc>
                  <a:txBody>
                    <a:bodyPr/>
                    <a:lstStyle/>
                    <a:p>
                      <a:r>
                        <a:rPr lang="en-IN" dirty="0"/>
                        <a:t>50</a:t>
                      </a:r>
                    </a:p>
                  </a:txBody>
                  <a:tcPr/>
                </a:tc>
                <a:tc>
                  <a:txBody>
                    <a:bodyPr/>
                    <a:lstStyle/>
                    <a:p>
                      <a:r>
                        <a:rPr lang="en-IN" dirty="0"/>
                        <a:t>0</a:t>
                      </a:r>
                    </a:p>
                  </a:txBody>
                  <a:tcPr/>
                </a:tc>
                <a:tc>
                  <a:txBody>
                    <a:bodyPr/>
                    <a:lstStyle/>
                    <a:p>
                      <a:r>
                        <a:rPr lang="en-IN" dirty="0"/>
                        <a:t>0</a:t>
                      </a:r>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315670412"/>
                  </a:ext>
                </a:extLst>
              </a:tr>
              <a:tr h="276295">
                <a:tc>
                  <a:txBody>
                    <a:bodyPr/>
                    <a:lstStyle/>
                    <a:p>
                      <a:r>
                        <a:rPr lang="en-IN" dirty="0"/>
                        <a:t>2</a:t>
                      </a:r>
                    </a:p>
                  </a:txBody>
                  <a:tcPr/>
                </a:tc>
                <a:tc>
                  <a:txBody>
                    <a:bodyPr/>
                    <a:lstStyle/>
                    <a:p>
                      <a:r>
                        <a:rPr lang="en-IN" dirty="0"/>
                        <a:t>50</a:t>
                      </a:r>
                    </a:p>
                  </a:txBody>
                  <a:tcPr/>
                </a:tc>
                <a:tc>
                  <a:txBody>
                    <a:bodyPr/>
                    <a:lstStyle/>
                    <a:p>
                      <a:r>
                        <a:rPr lang="en-IN" dirty="0"/>
                        <a:t>40</a:t>
                      </a:r>
                    </a:p>
                  </a:txBody>
                  <a:tcPr/>
                </a:tc>
                <a:tc>
                  <a:txBody>
                    <a:bodyPr/>
                    <a:lstStyle/>
                    <a:p>
                      <a:r>
                        <a:rPr lang="en-IN" dirty="0"/>
                        <a:t>0</a:t>
                      </a:r>
                    </a:p>
                  </a:txBody>
                  <a:tcPr/>
                </a:tc>
                <a:tc>
                  <a:txBody>
                    <a:bodyPr/>
                    <a:lstStyle/>
                    <a:p>
                      <a:r>
                        <a:rPr lang="en-IN" dirty="0"/>
                        <a:t>0</a:t>
                      </a:r>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906046961"/>
                  </a:ext>
                </a:extLst>
              </a:tr>
              <a:tr h="276295">
                <a:tc>
                  <a:txBody>
                    <a:bodyPr/>
                    <a:lstStyle/>
                    <a:p>
                      <a:r>
                        <a:rPr lang="en-IN" dirty="0"/>
                        <a:t>3</a:t>
                      </a:r>
                    </a:p>
                  </a:txBody>
                  <a:tcPr/>
                </a:tc>
                <a:tc>
                  <a:txBody>
                    <a:bodyPr/>
                    <a:lstStyle/>
                    <a:p>
                      <a:r>
                        <a:rPr lang="en-IN" dirty="0"/>
                        <a:t>40</a:t>
                      </a:r>
                    </a:p>
                  </a:txBody>
                  <a:tcPr/>
                </a:tc>
                <a:tc>
                  <a:txBody>
                    <a:bodyPr/>
                    <a:lstStyle/>
                    <a:p>
                      <a:r>
                        <a:rPr lang="en-IN" dirty="0"/>
                        <a:t>25</a:t>
                      </a:r>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94973360"/>
                  </a:ext>
                </a:extLst>
              </a:tr>
              <a:tr h="276295">
                <a:tc>
                  <a:txBody>
                    <a:bodyPr/>
                    <a:lstStyle/>
                    <a:p>
                      <a:r>
                        <a:rPr lang="en-IN" dirty="0"/>
                        <a:t>4</a:t>
                      </a:r>
                    </a:p>
                  </a:txBody>
                  <a:tcPr/>
                </a:tc>
                <a:tc>
                  <a:txBody>
                    <a:bodyPr/>
                    <a:lstStyle/>
                    <a:p>
                      <a:r>
                        <a:rPr lang="en-IN" dirty="0"/>
                        <a:t>25</a:t>
                      </a:r>
                    </a:p>
                  </a:txBody>
                  <a:tcPr/>
                </a:tc>
                <a:tc>
                  <a:txBody>
                    <a:bodyPr/>
                    <a:lstStyle/>
                    <a:p>
                      <a:r>
                        <a:rPr lang="en-IN" dirty="0"/>
                        <a:t>20</a:t>
                      </a:r>
                    </a:p>
                  </a:txBody>
                  <a:tcPr/>
                </a:tc>
                <a:tc>
                  <a:txBody>
                    <a:bodyPr/>
                    <a:lstStyle/>
                    <a:p>
                      <a:r>
                        <a:rPr lang="en-US" dirty="0"/>
                        <a:t>3.086</a:t>
                      </a:r>
                      <a:endParaRPr lang="en-IN" dirty="0"/>
                    </a:p>
                  </a:txBody>
                  <a:tcPr/>
                </a:tc>
                <a:tc>
                  <a:txBody>
                    <a:bodyPr/>
                    <a:lstStyle/>
                    <a:p>
                      <a:r>
                        <a:rPr lang="en-US" dirty="0"/>
                        <a:t>0.472</a:t>
                      </a:r>
                      <a:endParaRPr lang="en-IN" dirty="0"/>
                    </a:p>
                  </a:txBody>
                  <a:tcPr/>
                </a:tc>
                <a:tc>
                  <a:txBody>
                    <a:bodyPr/>
                    <a:lstStyle/>
                    <a:p>
                      <a:r>
                        <a:rPr lang="en-US" dirty="0"/>
                        <a:t>2.614</a:t>
                      </a:r>
                      <a:endParaRPr lang="en-IN" dirty="0"/>
                    </a:p>
                  </a:txBody>
                  <a:tcPr/>
                </a:tc>
                <a:tc>
                  <a:txBody>
                    <a:bodyPr/>
                    <a:lstStyle/>
                    <a:p>
                      <a:r>
                        <a:rPr lang="en-US" dirty="0"/>
                        <a:t>0.188</a:t>
                      </a:r>
                      <a:endParaRPr lang="en-IN" dirty="0"/>
                    </a:p>
                  </a:txBody>
                  <a:tcPr/>
                </a:tc>
                <a:extLst>
                  <a:ext uri="{0D108BD9-81ED-4DB2-BD59-A6C34878D82A}">
                    <a16:rowId xmlns:a16="http://schemas.microsoft.com/office/drawing/2014/main" val="1852336185"/>
                  </a:ext>
                </a:extLst>
              </a:tr>
              <a:tr h="276295">
                <a:tc>
                  <a:txBody>
                    <a:bodyPr/>
                    <a:lstStyle/>
                    <a:p>
                      <a:r>
                        <a:rPr lang="en-IN" dirty="0"/>
                        <a:t>5</a:t>
                      </a:r>
                    </a:p>
                  </a:txBody>
                  <a:tcPr/>
                </a:tc>
                <a:tc>
                  <a:txBody>
                    <a:bodyPr/>
                    <a:lstStyle/>
                    <a:p>
                      <a:r>
                        <a:rPr lang="en-IN" dirty="0"/>
                        <a:t>20</a:t>
                      </a:r>
                    </a:p>
                  </a:txBody>
                  <a:tcPr/>
                </a:tc>
                <a:tc>
                  <a:txBody>
                    <a:bodyPr/>
                    <a:lstStyle/>
                    <a:p>
                      <a:r>
                        <a:rPr lang="en-IN" dirty="0"/>
                        <a:t>16</a:t>
                      </a:r>
                    </a:p>
                  </a:txBody>
                  <a:tcPr/>
                </a:tc>
                <a:tc>
                  <a:txBody>
                    <a:bodyPr/>
                    <a:lstStyle/>
                    <a:p>
                      <a:r>
                        <a:rPr lang="en-US" dirty="0"/>
                        <a:t>1</a:t>
                      </a:r>
                      <a:r>
                        <a:rPr lang="en-IN" dirty="0"/>
                        <a:t>.876</a:t>
                      </a:r>
                    </a:p>
                  </a:txBody>
                  <a:tcPr/>
                </a:tc>
                <a:tc>
                  <a:txBody>
                    <a:bodyPr/>
                    <a:lstStyle/>
                    <a:p>
                      <a:r>
                        <a:rPr lang="en-US" dirty="0"/>
                        <a:t>0.216</a:t>
                      </a:r>
                      <a:endParaRPr lang="en-IN" dirty="0"/>
                    </a:p>
                  </a:txBody>
                  <a:tcPr/>
                </a:tc>
                <a:tc>
                  <a:txBody>
                    <a:bodyPr/>
                    <a:lstStyle/>
                    <a:p>
                      <a:r>
                        <a:rPr lang="en-US" dirty="0"/>
                        <a:t>1.660</a:t>
                      </a:r>
                      <a:endParaRPr lang="en-IN" dirty="0"/>
                    </a:p>
                  </a:txBody>
                  <a:tcPr/>
                </a:tc>
                <a:tc>
                  <a:txBody>
                    <a:bodyPr/>
                    <a:lstStyle/>
                    <a:p>
                      <a:r>
                        <a:rPr lang="en-US" dirty="0"/>
                        <a:t>0.160</a:t>
                      </a:r>
                      <a:endParaRPr lang="en-IN" dirty="0"/>
                    </a:p>
                  </a:txBody>
                  <a:tcPr/>
                </a:tc>
                <a:extLst>
                  <a:ext uri="{0D108BD9-81ED-4DB2-BD59-A6C34878D82A}">
                    <a16:rowId xmlns:a16="http://schemas.microsoft.com/office/drawing/2014/main" val="4113719045"/>
                  </a:ext>
                </a:extLst>
              </a:tr>
              <a:tr h="276295">
                <a:tc>
                  <a:txBody>
                    <a:bodyPr/>
                    <a:lstStyle/>
                    <a:p>
                      <a:r>
                        <a:rPr lang="en-IN" dirty="0"/>
                        <a:t>6</a:t>
                      </a:r>
                    </a:p>
                  </a:txBody>
                  <a:tcPr/>
                </a:tc>
                <a:tc>
                  <a:txBody>
                    <a:bodyPr/>
                    <a:lstStyle/>
                    <a:p>
                      <a:r>
                        <a:rPr lang="en-IN" dirty="0"/>
                        <a:t>16</a:t>
                      </a:r>
                    </a:p>
                  </a:txBody>
                  <a:tcPr/>
                </a:tc>
                <a:tc>
                  <a:txBody>
                    <a:bodyPr/>
                    <a:lstStyle/>
                    <a:p>
                      <a:r>
                        <a:rPr lang="en-IN" dirty="0"/>
                        <a:t>12.5</a:t>
                      </a:r>
                    </a:p>
                  </a:txBody>
                  <a:tcPr/>
                </a:tc>
                <a:tc>
                  <a:txBody>
                    <a:bodyPr/>
                    <a:lstStyle/>
                    <a:p>
                      <a:r>
                        <a:rPr lang="en-IN" dirty="0"/>
                        <a:t>0.594</a:t>
                      </a:r>
                    </a:p>
                  </a:txBody>
                  <a:tcPr/>
                </a:tc>
                <a:tc>
                  <a:txBody>
                    <a:bodyPr/>
                    <a:lstStyle/>
                    <a:p>
                      <a:r>
                        <a:rPr lang="en-US" dirty="0"/>
                        <a:t>0.110</a:t>
                      </a:r>
                      <a:endParaRPr lang="en-IN" dirty="0"/>
                    </a:p>
                  </a:txBody>
                  <a:tcPr/>
                </a:tc>
                <a:tc>
                  <a:txBody>
                    <a:bodyPr/>
                    <a:lstStyle/>
                    <a:p>
                      <a:r>
                        <a:rPr lang="en-US" dirty="0"/>
                        <a:t>0.484</a:t>
                      </a:r>
                      <a:endParaRPr lang="en-IN" dirty="0"/>
                    </a:p>
                  </a:txBody>
                  <a:tcPr/>
                </a:tc>
                <a:tc>
                  <a:txBody>
                    <a:bodyPr/>
                    <a:lstStyle/>
                    <a:p>
                      <a:r>
                        <a:rPr lang="en-US" dirty="0"/>
                        <a:t>0.080</a:t>
                      </a:r>
                      <a:endParaRPr lang="en-IN" dirty="0"/>
                    </a:p>
                  </a:txBody>
                  <a:tcPr/>
                </a:tc>
                <a:extLst>
                  <a:ext uri="{0D108BD9-81ED-4DB2-BD59-A6C34878D82A}">
                    <a16:rowId xmlns:a16="http://schemas.microsoft.com/office/drawing/2014/main" val="4255226855"/>
                  </a:ext>
                </a:extLst>
              </a:tr>
              <a:tr h="276295">
                <a:tc>
                  <a:txBody>
                    <a:bodyPr/>
                    <a:lstStyle/>
                    <a:p>
                      <a:r>
                        <a:rPr lang="en-IN" dirty="0"/>
                        <a:t>7</a:t>
                      </a:r>
                    </a:p>
                  </a:txBody>
                  <a:tcPr/>
                </a:tc>
                <a:tc>
                  <a:txBody>
                    <a:bodyPr/>
                    <a:lstStyle/>
                    <a:p>
                      <a:r>
                        <a:rPr lang="en-IN" dirty="0"/>
                        <a:t>12.5</a:t>
                      </a:r>
                    </a:p>
                  </a:txBody>
                  <a:tcPr/>
                </a:tc>
                <a:tc>
                  <a:txBody>
                    <a:bodyPr/>
                    <a:lstStyle/>
                    <a:p>
                      <a:r>
                        <a:rPr lang="en-IN" dirty="0"/>
                        <a:t>10</a:t>
                      </a:r>
                    </a:p>
                  </a:txBody>
                  <a:tcPr/>
                </a:tc>
                <a:tc>
                  <a:txBody>
                    <a:bodyPr/>
                    <a:lstStyle/>
                    <a:p>
                      <a:r>
                        <a:rPr lang="en-IN" dirty="0"/>
                        <a:t>0.310</a:t>
                      </a:r>
                    </a:p>
                  </a:txBody>
                  <a:tcPr/>
                </a:tc>
                <a:tc>
                  <a:txBody>
                    <a:bodyPr/>
                    <a:lstStyle/>
                    <a:p>
                      <a:r>
                        <a:rPr lang="en-US" dirty="0"/>
                        <a:t>0.088</a:t>
                      </a:r>
                      <a:endParaRPr lang="en-IN" dirty="0"/>
                    </a:p>
                  </a:txBody>
                  <a:tcPr/>
                </a:tc>
                <a:tc>
                  <a:txBody>
                    <a:bodyPr/>
                    <a:lstStyle/>
                    <a:p>
                      <a:r>
                        <a:rPr lang="en-US" dirty="0"/>
                        <a:t>0.222</a:t>
                      </a:r>
                      <a:endParaRPr lang="en-IN" dirty="0"/>
                    </a:p>
                  </a:txBody>
                  <a:tcPr/>
                </a:tc>
                <a:tc>
                  <a:txBody>
                    <a:bodyPr/>
                    <a:lstStyle/>
                    <a:p>
                      <a:r>
                        <a:rPr lang="en-US" dirty="0"/>
                        <a:t>0.076</a:t>
                      </a:r>
                      <a:endParaRPr lang="en-IN" dirty="0"/>
                    </a:p>
                  </a:txBody>
                  <a:tcPr/>
                </a:tc>
                <a:extLst>
                  <a:ext uri="{0D108BD9-81ED-4DB2-BD59-A6C34878D82A}">
                    <a16:rowId xmlns:a16="http://schemas.microsoft.com/office/drawing/2014/main" val="1508694318"/>
                  </a:ext>
                </a:extLst>
              </a:tr>
              <a:tr h="276295">
                <a:tc>
                  <a:txBody>
                    <a:bodyPr/>
                    <a:lstStyle/>
                    <a:p>
                      <a:r>
                        <a:rPr lang="en-IN" dirty="0"/>
                        <a:t>8</a:t>
                      </a:r>
                    </a:p>
                  </a:txBody>
                  <a:tcPr/>
                </a:tc>
                <a:tc>
                  <a:txBody>
                    <a:bodyPr/>
                    <a:lstStyle/>
                    <a:p>
                      <a:r>
                        <a:rPr lang="en-IN" dirty="0"/>
                        <a:t>10</a:t>
                      </a:r>
                    </a:p>
                  </a:txBody>
                  <a:tcPr/>
                </a:tc>
                <a:tc>
                  <a:txBody>
                    <a:bodyPr/>
                    <a:lstStyle/>
                    <a:p>
                      <a:r>
                        <a:rPr lang="en-IN" dirty="0"/>
                        <a:t>6.3</a:t>
                      </a:r>
                    </a:p>
                  </a:txBody>
                  <a:tcPr/>
                </a:tc>
                <a:tc>
                  <a:txBody>
                    <a:bodyPr/>
                    <a:lstStyle/>
                    <a:p>
                      <a:r>
                        <a:rPr lang="en-IN" dirty="0"/>
                        <a:t>0.098</a:t>
                      </a:r>
                    </a:p>
                  </a:txBody>
                  <a:tcPr/>
                </a:tc>
                <a:tc>
                  <a:txBody>
                    <a:bodyPr/>
                    <a:lstStyle/>
                    <a:p>
                      <a:r>
                        <a:rPr lang="en-US" dirty="0"/>
                        <a:t>0.032</a:t>
                      </a:r>
                      <a:endParaRPr lang="en-IN" dirty="0"/>
                    </a:p>
                  </a:txBody>
                  <a:tcPr/>
                </a:tc>
                <a:tc>
                  <a:txBody>
                    <a:bodyPr/>
                    <a:lstStyle/>
                    <a:p>
                      <a:r>
                        <a:rPr lang="en-US" dirty="0"/>
                        <a:t>0.066</a:t>
                      </a:r>
                      <a:endParaRPr lang="en-IN" dirty="0"/>
                    </a:p>
                  </a:txBody>
                  <a:tcPr/>
                </a:tc>
                <a:tc>
                  <a:txBody>
                    <a:bodyPr/>
                    <a:lstStyle/>
                    <a:p>
                      <a:r>
                        <a:rPr lang="en-US" dirty="0"/>
                        <a:t>0.016</a:t>
                      </a:r>
                      <a:endParaRPr lang="en-IN" dirty="0"/>
                    </a:p>
                  </a:txBody>
                  <a:tcPr/>
                </a:tc>
                <a:extLst>
                  <a:ext uri="{0D108BD9-81ED-4DB2-BD59-A6C34878D82A}">
                    <a16:rowId xmlns:a16="http://schemas.microsoft.com/office/drawing/2014/main" val="4263685862"/>
                  </a:ext>
                </a:extLst>
              </a:tr>
              <a:tr h="276295">
                <a:tc>
                  <a:txBody>
                    <a:bodyPr/>
                    <a:lstStyle/>
                    <a:p>
                      <a:r>
                        <a:rPr lang="en-IN" dirty="0"/>
                        <a:t>TOTAL</a:t>
                      </a:r>
                    </a:p>
                  </a:txBody>
                  <a:tcPr/>
                </a:tc>
                <a:tc>
                  <a:txBody>
                    <a:bodyPr/>
                    <a:lstStyle/>
                    <a:p>
                      <a:endParaRPr lang="en-IN"/>
                    </a:p>
                  </a:txBody>
                  <a:tcPr/>
                </a:tc>
                <a:tc>
                  <a:txBody>
                    <a:bodyPr/>
                    <a:lstStyle/>
                    <a:p>
                      <a:endParaRPr lang="en-IN"/>
                    </a:p>
                  </a:txBody>
                  <a:tcPr/>
                </a:tc>
                <a:tc>
                  <a:txBody>
                    <a:bodyPr/>
                    <a:lstStyle/>
                    <a:p>
                      <a:r>
                        <a:rPr lang="en-US" dirty="0"/>
                        <a:t>5.964</a:t>
                      </a:r>
                      <a:endParaRPr lang="en-IN" dirty="0"/>
                    </a:p>
                  </a:txBody>
                  <a:tcPr/>
                </a:tc>
                <a:tc>
                  <a:txBody>
                    <a:bodyPr/>
                    <a:lstStyle/>
                    <a:p>
                      <a:r>
                        <a:rPr lang="en-US" dirty="0"/>
                        <a:t>0.918</a:t>
                      </a:r>
                      <a:endParaRPr lang="en-IN" dirty="0"/>
                    </a:p>
                  </a:txBody>
                  <a:tcPr/>
                </a:tc>
                <a:tc>
                  <a:txBody>
                    <a:bodyPr/>
                    <a:lstStyle/>
                    <a:p>
                      <a:r>
                        <a:rPr lang="en-US" dirty="0"/>
                        <a:t>5.046</a:t>
                      </a:r>
                      <a:endParaRPr lang="en-IN" dirty="0"/>
                    </a:p>
                  </a:txBody>
                  <a:tcPr/>
                </a:tc>
                <a:tc>
                  <a:txBody>
                    <a:bodyPr/>
                    <a:lstStyle/>
                    <a:p>
                      <a:r>
                        <a:rPr lang="en-US" dirty="0"/>
                        <a:t>0.520</a:t>
                      </a:r>
                      <a:endParaRPr lang="en-IN" dirty="0"/>
                    </a:p>
                  </a:txBody>
                  <a:tcPr/>
                </a:tc>
                <a:extLst>
                  <a:ext uri="{0D108BD9-81ED-4DB2-BD59-A6C34878D82A}">
                    <a16:rowId xmlns:a16="http://schemas.microsoft.com/office/drawing/2014/main" val="2617568496"/>
                  </a:ext>
                </a:extLst>
              </a:tr>
            </a:tbl>
          </a:graphicData>
        </a:graphic>
      </p:graphicFrame>
      <p:pic>
        <p:nvPicPr>
          <p:cNvPr id="5" name="Picture 4">
            <a:extLst>
              <a:ext uri="{FF2B5EF4-FFF2-40B4-BE49-F238E27FC236}">
                <a16:creationId xmlns:a16="http://schemas.microsoft.com/office/drawing/2014/main" id="{3A461E5D-2E7C-41C7-B612-668E23E78E70}"/>
              </a:ext>
            </a:extLst>
          </p:cNvPr>
          <p:cNvPicPr>
            <a:picLocks noChangeAspect="1"/>
          </p:cNvPicPr>
          <p:nvPr/>
        </p:nvPicPr>
        <p:blipFill>
          <a:blip r:embed="rId2"/>
          <a:stretch>
            <a:fillRect/>
          </a:stretch>
        </p:blipFill>
        <p:spPr>
          <a:xfrm>
            <a:off x="6840184" y="1810201"/>
            <a:ext cx="5351816" cy="4578724"/>
          </a:xfrm>
          <a:prstGeom prst="rect">
            <a:avLst/>
          </a:prstGeom>
        </p:spPr>
      </p:pic>
    </p:spTree>
    <p:extLst>
      <p:ext uri="{BB962C8B-B14F-4D97-AF65-F5344CB8AC3E}">
        <p14:creationId xmlns:p14="http://schemas.microsoft.com/office/powerpoint/2010/main" val="2617178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E41D9C-7AEA-4EAA-95F5-7BFAC48D0176}"/>
              </a:ext>
            </a:extLst>
          </p:cNvPr>
          <p:cNvSpPr txBox="1">
            <a:spLocks/>
          </p:cNvSpPr>
          <p:nvPr/>
        </p:nvSpPr>
        <p:spPr>
          <a:xfrm>
            <a:off x="2981737" y="537152"/>
            <a:ext cx="7169425" cy="132006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3. AGGREGATE IMPACT VALUE TEST</a:t>
            </a:r>
            <a:br>
              <a:rPr lang="en-IN" dirty="0"/>
            </a:br>
            <a:endParaRPr lang="en-IN" dirty="0"/>
          </a:p>
        </p:txBody>
      </p:sp>
      <p:pic>
        <p:nvPicPr>
          <p:cNvPr id="3" name="Picture 2">
            <a:extLst>
              <a:ext uri="{FF2B5EF4-FFF2-40B4-BE49-F238E27FC236}">
                <a16:creationId xmlns:a16="http://schemas.microsoft.com/office/drawing/2014/main" id="{1426272D-2CC7-48D3-91CB-31E1E49A37FB}"/>
              </a:ext>
            </a:extLst>
          </p:cNvPr>
          <p:cNvPicPr>
            <a:picLocks noChangeAspect="1"/>
          </p:cNvPicPr>
          <p:nvPr/>
        </p:nvPicPr>
        <p:blipFill>
          <a:blip r:embed="rId2"/>
          <a:stretch>
            <a:fillRect/>
          </a:stretch>
        </p:blipFill>
        <p:spPr>
          <a:xfrm>
            <a:off x="316899" y="1990535"/>
            <a:ext cx="5634476" cy="4627210"/>
          </a:xfrm>
          <a:prstGeom prst="rect">
            <a:avLst/>
          </a:prstGeom>
        </p:spPr>
      </p:pic>
      <p:pic>
        <p:nvPicPr>
          <p:cNvPr id="5" name="Picture 4">
            <a:extLst>
              <a:ext uri="{FF2B5EF4-FFF2-40B4-BE49-F238E27FC236}">
                <a16:creationId xmlns:a16="http://schemas.microsoft.com/office/drawing/2014/main" id="{2B23213D-51E2-4EBC-8EFE-A2ED96F88B87}"/>
              </a:ext>
            </a:extLst>
          </p:cNvPr>
          <p:cNvPicPr>
            <a:picLocks noChangeAspect="1"/>
          </p:cNvPicPr>
          <p:nvPr/>
        </p:nvPicPr>
        <p:blipFill>
          <a:blip r:embed="rId3"/>
          <a:stretch>
            <a:fillRect/>
          </a:stretch>
        </p:blipFill>
        <p:spPr>
          <a:xfrm>
            <a:off x="6804560" y="1693638"/>
            <a:ext cx="4545183" cy="4077770"/>
          </a:xfrm>
          <a:prstGeom prst="rect">
            <a:avLst/>
          </a:prstGeom>
        </p:spPr>
      </p:pic>
      <p:sp>
        <p:nvSpPr>
          <p:cNvPr id="7" name="Title 1">
            <a:extLst>
              <a:ext uri="{FF2B5EF4-FFF2-40B4-BE49-F238E27FC236}">
                <a16:creationId xmlns:a16="http://schemas.microsoft.com/office/drawing/2014/main" id="{838381C9-EEC8-4F32-BC02-52DC8A9DDB0C}"/>
              </a:ext>
            </a:extLst>
          </p:cNvPr>
          <p:cNvSpPr txBox="1">
            <a:spLocks/>
          </p:cNvSpPr>
          <p:nvPr/>
        </p:nvSpPr>
        <p:spPr>
          <a:xfrm>
            <a:off x="7824667" y="5985792"/>
            <a:ext cx="4050434" cy="670112"/>
          </a:xfrm>
          <a:prstGeom prst="rect">
            <a:avLst/>
          </a:prstGeom>
        </p:spPr>
        <p:txBody>
          <a:bodyP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000" b="1" dirty="0"/>
              <a:t>IMPACT VALUE TEST MACHINE</a:t>
            </a:r>
            <a:br>
              <a:rPr lang="en-IN" dirty="0"/>
            </a:br>
            <a:endParaRPr lang="en-IN" dirty="0"/>
          </a:p>
        </p:txBody>
      </p:sp>
    </p:spTree>
    <p:extLst>
      <p:ext uri="{BB962C8B-B14F-4D97-AF65-F5344CB8AC3E}">
        <p14:creationId xmlns:p14="http://schemas.microsoft.com/office/powerpoint/2010/main" val="418689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B79B995-DEFD-47A0-89BD-92FD7D0E5C95}"/>
              </a:ext>
            </a:extLst>
          </p:cNvPr>
          <p:cNvSpPr txBox="1">
            <a:spLocks/>
          </p:cNvSpPr>
          <p:nvPr/>
        </p:nvSpPr>
        <p:spPr>
          <a:xfrm>
            <a:off x="3763616" y="497077"/>
            <a:ext cx="6559828" cy="519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u="sng" dirty="0"/>
          </a:p>
          <a:p>
            <a:endParaRPr lang="en-IN" u="sng" dirty="0"/>
          </a:p>
        </p:txBody>
      </p:sp>
      <p:sp>
        <p:nvSpPr>
          <p:cNvPr id="3" name="Title 1">
            <a:extLst>
              <a:ext uri="{FF2B5EF4-FFF2-40B4-BE49-F238E27FC236}">
                <a16:creationId xmlns:a16="http://schemas.microsoft.com/office/drawing/2014/main" id="{6FE447BD-D414-4AD7-A9AF-F1C0274E0443}"/>
              </a:ext>
            </a:extLst>
          </p:cNvPr>
          <p:cNvSpPr txBox="1">
            <a:spLocks/>
          </p:cNvSpPr>
          <p:nvPr/>
        </p:nvSpPr>
        <p:spPr>
          <a:xfrm>
            <a:off x="3034745" y="410844"/>
            <a:ext cx="7169425" cy="1320066"/>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3. AGGREGATE IMPACT VALUE TEST</a:t>
            </a:r>
            <a:br>
              <a:rPr lang="en-IN" dirty="0"/>
            </a:br>
            <a:endParaRPr lang="en-IN" dirty="0"/>
          </a:p>
        </p:txBody>
      </p:sp>
      <p:sp>
        <p:nvSpPr>
          <p:cNvPr id="4" name="Subtitle 2">
            <a:extLst>
              <a:ext uri="{FF2B5EF4-FFF2-40B4-BE49-F238E27FC236}">
                <a16:creationId xmlns:a16="http://schemas.microsoft.com/office/drawing/2014/main" id="{A3125F47-1F3A-470C-B83B-FCE2F6FEEA45}"/>
              </a:ext>
            </a:extLst>
          </p:cNvPr>
          <p:cNvSpPr txBox="1">
            <a:spLocks/>
          </p:cNvSpPr>
          <p:nvPr/>
        </p:nvSpPr>
        <p:spPr>
          <a:xfrm>
            <a:off x="255287" y="1817143"/>
            <a:ext cx="5492370"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RECYCLED CONCRETE AGGREGATE</a:t>
            </a:r>
          </a:p>
          <a:p>
            <a:endParaRPr lang="en-IN" u="sng" dirty="0"/>
          </a:p>
        </p:txBody>
      </p:sp>
      <p:graphicFrame>
        <p:nvGraphicFramePr>
          <p:cNvPr id="5" name="Table 5">
            <a:extLst>
              <a:ext uri="{FF2B5EF4-FFF2-40B4-BE49-F238E27FC236}">
                <a16:creationId xmlns:a16="http://schemas.microsoft.com/office/drawing/2014/main" id="{F443E19A-E770-43C6-8AB0-2C169570D93B}"/>
              </a:ext>
            </a:extLst>
          </p:cNvPr>
          <p:cNvGraphicFramePr>
            <a:graphicFrameLocks noGrp="1"/>
          </p:cNvGraphicFramePr>
          <p:nvPr>
            <p:extLst>
              <p:ext uri="{D42A27DB-BD31-4B8C-83A1-F6EECF244321}">
                <p14:modId xmlns:p14="http://schemas.microsoft.com/office/powerpoint/2010/main" val="3017217728"/>
              </p:ext>
            </p:extLst>
          </p:nvPr>
        </p:nvGraphicFramePr>
        <p:xfrm>
          <a:off x="255287" y="2508997"/>
          <a:ext cx="5250904" cy="3851926"/>
        </p:xfrm>
        <a:graphic>
          <a:graphicData uri="http://schemas.openxmlformats.org/drawingml/2006/table">
            <a:tbl>
              <a:tblPr firstRow="1" bandRow="1">
                <a:tableStyleId>{5C22544A-7EE6-4342-B048-85BDC9FD1C3A}</a:tableStyleId>
              </a:tblPr>
              <a:tblGrid>
                <a:gridCol w="1312726">
                  <a:extLst>
                    <a:ext uri="{9D8B030D-6E8A-4147-A177-3AD203B41FA5}">
                      <a16:colId xmlns:a16="http://schemas.microsoft.com/office/drawing/2014/main" val="3210650751"/>
                    </a:ext>
                  </a:extLst>
                </a:gridCol>
                <a:gridCol w="1312726">
                  <a:extLst>
                    <a:ext uri="{9D8B030D-6E8A-4147-A177-3AD203B41FA5}">
                      <a16:colId xmlns:a16="http://schemas.microsoft.com/office/drawing/2014/main" val="1772527692"/>
                    </a:ext>
                  </a:extLst>
                </a:gridCol>
                <a:gridCol w="1312726">
                  <a:extLst>
                    <a:ext uri="{9D8B030D-6E8A-4147-A177-3AD203B41FA5}">
                      <a16:colId xmlns:a16="http://schemas.microsoft.com/office/drawing/2014/main" val="3187788316"/>
                    </a:ext>
                  </a:extLst>
                </a:gridCol>
                <a:gridCol w="1312726">
                  <a:extLst>
                    <a:ext uri="{9D8B030D-6E8A-4147-A177-3AD203B41FA5}">
                      <a16:colId xmlns:a16="http://schemas.microsoft.com/office/drawing/2014/main" val="478156958"/>
                    </a:ext>
                  </a:extLst>
                </a:gridCol>
              </a:tblGrid>
              <a:tr h="2679601">
                <a:tc>
                  <a:txBody>
                    <a:bodyPr/>
                    <a:lstStyle/>
                    <a:p>
                      <a:r>
                        <a:rPr lang="en-US" dirty="0"/>
                        <a:t>Net weight of aggregates in the measure (gm) (A)</a:t>
                      </a:r>
                      <a:endParaRPr lang="en-IN" dirty="0"/>
                    </a:p>
                  </a:txBody>
                  <a:tcPr/>
                </a:tc>
                <a:tc>
                  <a:txBody>
                    <a:bodyPr/>
                    <a:lstStyle/>
                    <a:p>
                      <a:r>
                        <a:rPr lang="en-US" dirty="0"/>
                        <a:t>The fraction passing through 2.36mm IS sieve (gm) (B)</a:t>
                      </a:r>
                      <a:endParaRPr lang="en-IN" dirty="0"/>
                    </a:p>
                  </a:txBody>
                  <a:tcPr/>
                </a:tc>
                <a:tc>
                  <a:txBody>
                    <a:bodyPr/>
                    <a:lstStyle/>
                    <a:p>
                      <a:r>
                        <a:rPr lang="en-US" dirty="0"/>
                        <a:t>The fraction retained on 2.36 mm IS sieve (gm) (C)</a:t>
                      </a:r>
                      <a:endParaRPr lang="en-IN" dirty="0"/>
                    </a:p>
                  </a:txBody>
                  <a:tcPr/>
                </a:tc>
                <a:tc>
                  <a:txBody>
                    <a:bodyPr/>
                    <a:lstStyle/>
                    <a:p>
                      <a:r>
                        <a:rPr lang="en-US" dirty="0"/>
                        <a:t>Aggregate impact value </a:t>
                      </a:r>
                    </a:p>
                    <a:p>
                      <a:r>
                        <a:rPr lang="en-US" dirty="0"/>
                        <a:t>{(B*100)/A} %</a:t>
                      </a:r>
                      <a:endParaRPr lang="en-IN" dirty="0"/>
                    </a:p>
                  </a:txBody>
                  <a:tcPr/>
                </a:tc>
                <a:extLst>
                  <a:ext uri="{0D108BD9-81ED-4DB2-BD59-A6C34878D82A}">
                    <a16:rowId xmlns:a16="http://schemas.microsoft.com/office/drawing/2014/main" val="1497296736"/>
                  </a:ext>
                </a:extLst>
              </a:tr>
              <a:tr h="1172325">
                <a:tc>
                  <a:txBody>
                    <a:bodyPr/>
                    <a:lstStyle/>
                    <a:p>
                      <a:r>
                        <a:rPr lang="en-US" dirty="0"/>
                        <a:t>548</a:t>
                      </a:r>
                      <a:endParaRPr lang="en-IN" dirty="0"/>
                    </a:p>
                  </a:txBody>
                  <a:tcPr/>
                </a:tc>
                <a:tc>
                  <a:txBody>
                    <a:bodyPr/>
                    <a:lstStyle/>
                    <a:p>
                      <a:r>
                        <a:rPr lang="en-US" dirty="0"/>
                        <a:t>94</a:t>
                      </a:r>
                      <a:endParaRPr lang="en-IN" dirty="0"/>
                    </a:p>
                  </a:txBody>
                  <a:tcPr/>
                </a:tc>
                <a:tc>
                  <a:txBody>
                    <a:bodyPr/>
                    <a:lstStyle/>
                    <a:p>
                      <a:r>
                        <a:rPr lang="en-US" dirty="0"/>
                        <a:t>454</a:t>
                      </a:r>
                      <a:endParaRPr lang="en-IN" dirty="0"/>
                    </a:p>
                  </a:txBody>
                  <a:tcPr/>
                </a:tc>
                <a:tc>
                  <a:txBody>
                    <a:bodyPr/>
                    <a:lstStyle/>
                    <a:p>
                      <a:r>
                        <a:rPr lang="en-US" dirty="0"/>
                        <a:t>17.153%</a:t>
                      </a:r>
                    </a:p>
                    <a:p>
                      <a:endParaRPr lang="en-IN" dirty="0"/>
                    </a:p>
                  </a:txBody>
                  <a:tcPr/>
                </a:tc>
                <a:extLst>
                  <a:ext uri="{0D108BD9-81ED-4DB2-BD59-A6C34878D82A}">
                    <a16:rowId xmlns:a16="http://schemas.microsoft.com/office/drawing/2014/main" val="3566457536"/>
                  </a:ext>
                </a:extLst>
              </a:tr>
            </a:tbl>
          </a:graphicData>
        </a:graphic>
      </p:graphicFrame>
      <p:graphicFrame>
        <p:nvGraphicFramePr>
          <p:cNvPr id="8" name="Table 5">
            <a:extLst>
              <a:ext uri="{FF2B5EF4-FFF2-40B4-BE49-F238E27FC236}">
                <a16:creationId xmlns:a16="http://schemas.microsoft.com/office/drawing/2014/main" id="{1DEC9D63-0A8C-4827-BA6C-55C377DF76A9}"/>
              </a:ext>
            </a:extLst>
          </p:cNvPr>
          <p:cNvGraphicFramePr>
            <a:graphicFrameLocks noGrp="1"/>
          </p:cNvGraphicFramePr>
          <p:nvPr>
            <p:extLst>
              <p:ext uri="{D42A27DB-BD31-4B8C-83A1-F6EECF244321}">
                <p14:modId xmlns:p14="http://schemas.microsoft.com/office/powerpoint/2010/main" val="1660645587"/>
              </p:ext>
            </p:extLst>
          </p:nvPr>
        </p:nvGraphicFramePr>
        <p:xfrm>
          <a:off x="6619458" y="2508997"/>
          <a:ext cx="5333480" cy="3851926"/>
        </p:xfrm>
        <a:graphic>
          <a:graphicData uri="http://schemas.openxmlformats.org/drawingml/2006/table">
            <a:tbl>
              <a:tblPr firstRow="1" bandRow="1">
                <a:tableStyleId>{5C22544A-7EE6-4342-B048-85BDC9FD1C3A}</a:tableStyleId>
              </a:tblPr>
              <a:tblGrid>
                <a:gridCol w="1333370">
                  <a:extLst>
                    <a:ext uri="{9D8B030D-6E8A-4147-A177-3AD203B41FA5}">
                      <a16:colId xmlns:a16="http://schemas.microsoft.com/office/drawing/2014/main" val="3210650751"/>
                    </a:ext>
                  </a:extLst>
                </a:gridCol>
                <a:gridCol w="1333370">
                  <a:extLst>
                    <a:ext uri="{9D8B030D-6E8A-4147-A177-3AD203B41FA5}">
                      <a16:colId xmlns:a16="http://schemas.microsoft.com/office/drawing/2014/main" val="1772527692"/>
                    </a:ext>
                  </a:extLst>
                </a:gridCol>
                <a:gridCol w="1333370">
                  <a:extLst>
                    <a:ext uri="{9D8B030D-6E8A-4147-A177-3AD203B41FA5}">
                      <a16:colId xmlns:a16="http://schemas.microsoft.com/office/drawing/2014/main" val="3187788316"/>
                    </a:ext>
                  </a:extLst>
                </a:gridCol>
                <a:gridCol w="1333370">
                  <a:extLst>
                    <a:ext uri="{9D8B030D-6E8A-4147-A177-3AD203B41FA5}">
                      <a16:colId xmlns:a16="http://schemas.microsoft.com/office/drawing/2014/main" val="478156958"/>
                    </a:ext>
                  </a:extLst>
                </a:gridCol>
              </a:tblGrid>
              <a:tr h="2679601">
                <a:tc>
                  <a:txBody>
                    <a:bodyPr/>
                    <a:lstStyle/>
                    <a:p>
                      <a:r>
                        <a:rPr lang="en-US" dirty="0"/>
                        <a:t>Net weight of aggregates in the measure (gm) (A)</a:t>
                      </a:r>
                      <a:endParaRPr lang="en-IN" dirty="0"/>
                    </a:p>
                  </a:txBody>
                  <a:tcPr/>
                </a:tc>
                <a:tc>
                  <a:txBody>
                    <a:bodyPr/>
                    <a:lstStyle/>
                    <a:p>
                      <a:r>
                        <a:rPr lang="en-US" dirty="0"/>
                        <a:t>The fraction passing through 2.36mm IS sieve (gm) (B)</a:t>
                      </a:r>
                      <a:endParaRPr lang="en-IN" dirty="0"/>
                    </a:p>
                  </a:txBody>
                  <a:tcPr/>
                </a:tc>
                <a:tc>
                  <a:txBody>
                    <a:bodyPr/>
                    <a:lstStyle/>
                    <a:p>
                      <a:r>
                        <a:rPr lang="en-US" dirty="0"/>
                        <a:t>The fraction retained on 2.36 mm IS sieve (gm) (C)</a:t>
                      </a:r>
                      <a:endParaRPr lang="en-IN" dirty="0"/>
                    </a:p>
                  </a:txBody>
                  <a:tcPr/>
                </a:tc>
                <a:tc>
                  <a:txBody>
                    <a:bodyPr/>
                    <a:lstStyle/>
                    <a:p>
                      <a:r>
                        <a:rPr lang="en-US" dirty="0"/>
                        <a:t>Aggregate impact value </a:t>
                      </a:r>
                    </a:p>
                    <a:p>
                      <a:r>
                        <a:rPr lang="en-US" dirty="0"/>
                        <a:t>{(B*100)/A} %</a:t>
                      </a:r>
                      <a:endParaRPr lang="en-IN" dirty="0"/>
                    </a:p>
                  </a:txBody>
                  <a:tcPr/>
                </a:tc>
                <a:extLst>
                  <a:ext uri="{0D108BD9-81ED-4DB2-BD59-A6C34878D82A}">
                    <a16:rowId xmlns:a16="http://schemas.microsoft.com/office/drawing/2014/main" val="1497296736"/>
                  </a:ext>
                </a:extLst>
              </a:tr>
              <a:tr h="1172325">
                <a:tc>
                  <a:txBody>
                    <a:bodyPr/>
                    <a:lstStyle/>
                    <a:p>
                      <a:r>
                        <a:rPr lang="en-US" dirty="0"/>
                        <a:t>525</a:t>
                      </a:r>
                      <a:endParaRPr lang="en-IN" dirty="0"/>
                    </a:p>
                  </a:txBody>
                  <a:tcPr/>
                </a:tc>
                <a:tc>
                  <a:txBody>
                    <a:bodyPr/>
                    <a:lstStyle/>
                    <a:p>
                      <a:r>
                        <a:rPr lang="en-US" dirty="0"/>
                        <a:t>89</a:t>
                      </a:r>
                      <a:endParaRPr lang="en-IN" dirty="0"/>
                    </a:p>
                  </a:txBody>
                  <a:tcPr/>
                </a:tc>
                <a:tc>
                  <a:txBody>
                    <a:bodyPr/>
                    <a:lstStyle/>
                    <a:p>
                      <a:r>
                        <a:rPr lang="en-US" dirty="0"/>
                        <a:t>436</a:t>
                      </a:r>
                      <a:endParaRPr lang="en-IN" dirty="0"/>
                    </a:p>
                  </a:txBody>
                  <a:tcPr/>
                </a:tc>
                <a:tc>
                  <a:txBody>
                    <a:bodyPr/>
                    <a:lstStyle/>
                    <a:p>
                      <a:r>
                        <a:rPr lang="en-US" dirty="0"/>
                        <a:t>17.08%</a:t>
                      </a:r>
                    </a:p>
                    <a:p>
                      <a:endParaRPr lang="en-IN" dirty="0"/>
                    </a:p>
                  </a:txBody>
                  <a:tcPr/>
                </a:tc>
                <a:extLst>
                  <a:ext uri="{0D108BD9-81ED-4DB2-BD59-A6C34878D82A}">
                    <a16:rowId xmlns:a16="http://schemas.microsoft.com/office/drawing/2014/main" val="3566457536"/>
                  </a:ext>
                </a:extLst>
              </a:tr>
            </a:tbl>
          </a:graphicData>
        </a:graphic>
      </p:graphicFrame>
      <p:sp>
        <p:nvSpPr>
          <p:cNvPr id="9" name="Subtitle 2">
            <a:extLst>
              <a:ext uri="{FF2B5EF4-FFF2-40B4-BE49-F238E27FC236}">
                <a16:creationId xmlns:a16="http://schemas.microsoft.com/office/drawing/2014/main" id="{5D9DFB71-58F9-4838-91E4-50193DBEDE52}"/>
              </a:ext>
            </a:extLst>
          </p:cNvPr>
          <p:cNvSpPr txBox="1">
            <a:spLocks/>
          </p:cNvSpPr>
          <p:nvPr/>
        </p:nvSpPr>
        <p:spPr>
          <a:xfrm>
            <a:off x="7340413" y="1858364"/>
            <a:ext cx="5459897"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NATURAL AGGREGATE</a:t>
            </a:r>
          </a:p>
          <a:p>
            <a:endParaRPr lang="en-IN" u="sng" dirty="0"/>
          </a:p>
        </p:txBody>
      </p:sp>
    </p:spTree>
    <p:extLst>
      <p:ext uri="{BB962C8B-B14F-4D97-AF65-F5344CB8AC3E}">
        <p14:creationId xmlns:p14="http://schemas.microsoft.com/office/powerpoint/2010/main" val="39835269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ACF8D7-AE1D-4F1F-8E7B-B7E93BB0D170}"/>
              </a:ext>
            </a:extLst>
          </p:cNvPr>
          <p:cNvSpPr txBox="1">
            <a:spLocks/>
          </p:cNvSpPr>
          <p:nvPr/>
        </p:nvSpPr>
        <p:spPr>
          <a:xfrm>
            <a:off x="3207024" y="457639"/>
            <a:ext cx="7169425" cy="1320066"/>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4. AGGREGATE CRUSHING VALUE TEST</a:t>
            </a:r>
            <a:br>
              <a:rPr lang="en-IN" dirty="0"/>
            </a:br>
            <a:endParaRPr lang="en-IN" dirty="0"/>
          </a:p>
        </p:txBody>
      </p:sp>
      <p:pic>
        <p:nvPicPr>
          <p:cNvPr id="3" name="Picture 2">
            <a:extLst>
              <a:ext uri="{FF2B5EF4-FFF2-40B4-BE49-F238E27FC236}">
                <a16:creationId xmlns:a16="http://schemas.microsoft.com/office/drawing/2014/main" id="{8ED48C4F-3580-4C64-B1D6-3B5B16A6193A}"/>
              </a:ext>
            </a:extLst>
          </p:cNvPr>
          <p:cNvPicPr>
            <a:picLocks noChangeAspect="1"/>
          </p:cNvPicPr>
          <p:nvPr/>
        </p:nvPicPr>
        <p:blipFill>
          <a:blip r:embed="rId2"/>
          <a:stretch>
            <a:fillRect/>
          </a:stretch>
        </p:blipFill>
        <p:spPr>
          <a:xfrm>
            <a:off x="716842" y="1117672"/>
            <a:ext cx="4143921" cy="2758922"/>
          </a:xfrm>
          <a:prstGeom prst="rect">
            <a:avLst/>
          </a:prstGeom>
        </p:spPr>
      </p:pic>
      <p:pic>
        <p:nvPicPr>
          <p:cNvPr id="2050" name="Picture 2" descr="Aggregate Crushing Value Test, Crushing Value Test of Aggregate">
            <a:extLst>
              <a:ext uri="{FF2B5EF4-FFF2-40B4-BE49-F238E27FC236}">
                <a16:creationId xmlns:a16="http://schemas.microsoft.com/office/drawing/2014/main" id="{E2D690C2-1F13-4A53-81D1-E9D5D87E4C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5837" y="4068377"/>
            <a:ext cx="3818309" cy="210711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1F57B3B-C3ED-42A5-8751-A8A68D683E51}"/>
              </a:ext>
            </a:extLst>
          </p:cNvPr>
          <p:cNvPicPr>
            <a:picLocks noChangeAspect="1"/>
          </p:cNvPicPr>
          <p:nvPr/>
        </p:nvPicPr>
        <p:blipFill>
          <a:blip r:embed="rId4"/>
          <a:stretch>
            <a:fillRect/>
          </a:stretch>
        </p:blipFill>
        <p:spPr>
          <a:xfrm>
            <a:off x="1028933" y="4293246"/>
            <a:ext cx="4058352" cy="2107115"/>
          </a:xfrm>
          <a:prstGeom prst="rect">
            <a:avLst/>
          </a:prstGeom>
        </p:spPr>
      </p:pic>
      <p:pic>
        <p:nvPicPr>
          <p:cNvPr id="5" name="Picture 4">
            <a:extLst>
              <a:ext uri="{FF2B5EF4-FFF2-40B4-BE49-F238E27FC236}">
                <a16:creationId xmlns:a16="http://schemas.microsoft.com/office/drawing/2014/main" id="{82496EF5-AED4-42D8-9AEB-5ADFDFC8DC05}"/>
              </a:ext>
            </a:extLst>
          </p:cNvPr>
          <p:cNvPicPr>
            <a:picLocks noChangeAspect="1"/>
          </p:cNvPicPr>
          <p:nvPr/>
        </p:nvPicPr>
        <p:blipFill>
          <a:blip r:embed="rId5"/>
          <a:stretch>
            <a:fillRect/>
          </a:stretch>
        </p:blipFill>
        <p:spPr>
          <a:xfrm>
            <a:off x="5445188" y="1189171"/>
            <a:ext cx="5349482" cy="2450421"/>
          </a:xfrm>
          <a:prstGeom prst="rect">
            <a:avLst/>
          </a:prstGeom>
        </p:spPr>
      </p:pic>
      <p:sp>
        <p:nvSpPr>
          <p:cNvPr id="7" name="Subtitle 2">
            <a:extLst>
              <a:ext uri="{FF2B5EF4-FFF2-40B4-BE49-F238E27FC236}">
                <a16:creationId xmlns:a16="http://schemas.microsoft.com/office/drawing/2014/main" id="{F4682932-35A6-428F-A795-55AD7C6C1F83}"/>
              </a:ext>
            </a:extLst>
          </p:cNvPr>
          <p:cNvSpPr txBox="1">
            <a:spLocks/>
          </p:cNvSpPr>
          <p:nvPr/>
        </p:nvSpPr>
        <p:spPr>
          <a:xfrm>
            <a:off x="6791736" y="6217245"/>
            <a:ext cx="3231294" cy="3870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dirty="0"/>
              <a:t>COMPRESSION TESTING MACHINE</a:t>
            </a:r>
          </a:p>
          <a:p>
            <a:endParaRPr lang="en-IN" b="1" u="sng" dirty="0"/>
          </a:p>
        </p:txBody>
      </p:sp>
    </p:spTree>
    <p:extLst>
      <p:ext uri="{BB962C8B-B14F-4D97-AF65-F5344CB8AC3E}">
        <p14:creationId xmlns:p14="http://schemas.microsoft.com/office/powerpoint/2010/main" val="29993428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AB79B995-DEFD-47A0-89BD-92FD7D0E5C95}"/>
              </a:ext>
            </a:extLst>
          </p:cNvPr>
          <p:cNvSpPr txBox="1">
            <a:spLocks/>
          </p:cNvSpPr>
          <p:nvPr/>
        </p:nvSpPr>
        <p:spPr>
          <a:xfrm>
            <a:off x="3763616" y="497077"/>
            <a:ext cx="6559828" cy="5193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b="1" u="sng" dirty="0"/>
          </a:p>
          <a:p>
            <a:endParaRPr lang="en-IN" u="sng" dirty="0"/>
          </a:p>
        </p:txBody>
      </p:sp>
      <p:sp>
        <p:nvSpPr>
          <p:cNvPr id="3" name="Title 1">
            <a:extLst>
              <a:ext uri="{FF2B5EF4-FFF2-40B4-BE49-F238E27FC236}">
                <a16:creationId xmlns:a16="http://schemas.microsoft.com/office/drawing/2014/main" id="{6FE447BD-D414-4AD7-A9AF-F1C0274E0443}"/>
              </a:ext>
            </a:extLst>
          </p:cNvPr>
          <p:cNvSpPr txBox="1">
            <a:spLocks/>
          </p:cNvSpPr>
          <p:nvPr/>
        </p:nvSpPr>
        <p:spPr>
          <a:xfrm>
            <a:off x="2999120" y="485178"/>
            <a:ext cx="7522418" cy="1062574"/>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4. AGGREGATE CRUSHING VALUE TEST</a:t>
            </a:r>
            <a:br>
              <a:rPr lang="en-IN" dirty="0"/>
            </a:br>
            <a:endParaRPr lang="en-IN" dirty="0"/>
          </a:p>
        </p:txBody>
      </p:sp>
      <p:sp>
        <p:nvSpPr>
          <p:cNvPr id="4" name="Subtitle 2">
            <a:extLst>
              <a:ext uri="{FF2B5EF4-FFF2-40B4-BE49-F238E27FC236}">
                <a16:creationId xmlns:a16="http://schemas.microsoft.com/office/drawing/2014/main" id="{A3125F47-1F3A-470C-B83B-FCE2F6FEEA45}"/>
              </a:ext>
            </a:extLst>
          </p:cNvPr>
          <p:cNvSpPr txBox="1">
            <a:spLocks/>
          </p:cNvSpPr>
          <p:nvPr/>
        </p:nvSpPr>
        <p:spPr>
          <a:xfrm>
            <a:off x="651132" y="1812235"/>
            <a:ext cx="5630916"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RECYCLED CONCRETE AGGREGATE</a:t>
            </a:r>
          </a:p>
          <a:p>
            <a:endParaRPr lang="en-IN" u="sng" dirty="0"/>
          </a:p>
        </p:txBody>
      </p:sp>
      <p:graphicFrame>
        <p:nvGraphicFramePr>
          <p:cNvPr id="5" name="Table 5">
            <a:extLst>
              <a:ext uri="{FF2B5EF4-FFF2-40B4-BE49-F238E27FC236}">
                <a16:creationId xmlns:a16="http://schemas.microsoft.com/office/drawing/2014/main" id="{F443E19A-E770-43C6-8AB0-2C169570D93B}"/>
              </a:ext>
            </a:extLst>
          </p:cNvPr>
          <p:cNvGraphicFramePr>
            <a:graphicFrameLocks noGrp="1"/>
          </p:cNvGraphicFramePr>
          <p:nvPr>
            <p:extLst>
              <p:ext uri="{D42A27DB-BD31-4B8C-83A1-F6EECF244321}">
                <p14:modId xmlns:p14="http://schemas.microsoft.com/office/powerpoint/2010/main" val="2383431634"/>
              </p:ext>
            </p:extLst>
          </p:nvPr>
        </p:nvGraphicFramePr>
        <p:xfrm>
          <a:off x="423555" y="2673099"/>
          <a:ext cx="5630916" cy="3402385"/>
        </p:xfrm>
        <a:graphic>
          <a:graphicData uri="http://schemas.openxmlformats.org/drawingml/2006/table">
            <a:tbl>
              <a:tblPr firstRow="1" bandRow="1">
                <a:tableStyleId>{5C22544A-7EE6-4342-B048-85BDC9FD1C3A}</a:tableStyleId>
              </a:tblPr>
              <a:tblGrid>
                <a:gridCol w="1407729">
                  <a:extLst>
                    <a:ext uri="{9D8B030D-6E8A-4147-A177-3AD203B41FA5}">
                      <a16:colId xmlns:a16="http://schemas.microsoft.com/office/drawing/2014/main" val="3210650751"/>
                    </a:ext>
                  </a:extLst>
                </a:gridCol>
                <a:gridCol w="1407729">
                  <a:extLst>
                    <a:ext uri="{9D8B030D-6E8A-4147-A177-3AD203B41FA5}">
                      <a16:colId xmlns:a16="http://schemas.microsoft.com/office/drawing/2014/main" val="1772527692"/>
                    </a:ext>
                  </a:extLst>
                </a:gridCol>
                <a:gridCol w="1407729">
                  <a:extLst>
                    <a:ext uri="{9D8B030D-6E8A-4147-A177-3AD203B41FA5}">
                      <a16:colId xmlns:a16="http://schemas.microsoft.com/office/drawing/2014/main" val="3187788316"/>
                    </a:ext>
                  </a:extLst>
                </a:gridCol>
                <a:gridCol w="1407729">
                  <a:extLst>
                    <a:ext uri="{9D8B030D-6E8A-4147-A177-3AD203B41FA5}">
                      <a16:colId xmlns:a16="http://schemas.microsoft.com/office/drawing/2014/main" val="478156958"/>
                    </a:ext>
                  </a:extLst>
                </a:gridCol>
              </a:tblGrid>
              <a:tr h="2366877">
                <a:tc>
                  <a:txBody>
                    <a:bodyPr/>
                    <a:lstStyle/>
                    <a:p>
                      <a:r>
                        <a:rPr lang="en-US" dirty="0"/>
                        <a:t>Net weight of aggregates in the measure (gm) (A)</a:t>
                      </a:r>
                      <a:endParaRPr lang="en-IN" dirty="0"/>
                    </a:p>
                  </a:txBody>
                  <a:tcPr/>
                </a:tc>
                <a:tc>
                  <a:txBody>
                    <a:bodyPr/>
                    <a:lstStyle/>
                    <a:p>
                      <a:r>
                        <a:rPr lang="en-US" dirty="0"/>
                        <a:t>The fraction passing through 2.36mm IS sieve (gm) (B)</a:t>
                      </a:r>
                      <a:endParaRPr lang="en-IN" dirty="0"/>
                    </a:p>
                  </a:txBody>
                  <a:tcPr/>
                </a:tc>
                <a:tc>
                  <a:txBody>
                    <a:bodyPr/>
                    <a:lstStyle/>
                    <a:p>
                      <a:r>
                        <a:rPr lang="en-US" dirty="0"/>
                        <a:t>The fraction retained on 2.36 mm IS sieve (gm) (C)</a:t>
                      </a:r>
                      <a:endParaRPr lang="en-IN" dirty="0"/>
                    </a:p>
                  </a:txBody>
                  <a:tcPr/>
                </a:tc>
                <a:tc>
                  <a:txBody>
                    <a:bodyPr/>
                    <a:lstStyle/>
                    <a:p>
                      <a:r>
                        <a:rPr lang="en-US" dirty="0"/>
                        <a:t>Aggregate impact value </a:t>
                      </a:r>
                    </a:p>
                    <a:p>
                      <a:r>
                        <a:rPr lang="en-US" dirty="0"/>
                        <a:t>{(B*100)/A} %</a:t>
                      </a:r>
                      <a:endParaRPr lang="en-IN" dirty="0"/>
                    </a:p>
                  </a:txBody>
                  <a:tcPr/>
                </a:tc>
                <a:extLst>
                  <a:ext uri="{0D108BD9-81ED-4DB2-BD59-A6C34878D82A}">
                    <a16:rowId xmlns:a16="http://schemas.microsoft.com/office/drawing/2014/main" val="1497296736"/>
                  </a:ext>
                </a:extLst>
              </a:tr>
              <a:tr h="1035508">
                <a:tc>
                  <a:txBody>
                    <a:bodyPr/>
                    <a:lstStyle/>
                    <a:p>
                      <a:r>
                        <a:rPr lang="en-US" dirty="0"/>
                        <a:t>2290</a:t>
                      </a:r>
                      <a:endParaRPr lang="en-IN" dirty="0"/>
                    </a:p>
                  </a:txBody>
                  <a:tcPr/>
                </a:tc>
                <a:tc>
                  <a:txBody>
                    <a:bodyPr/>
                    <a:lstStyle/>
                    <a:p>
                      <a:r>
                        <a:rPr lang="en-US" dirty="0"/>
                        <a:t>448</a:t>
                      </a:r>
                      <a:endParaRPr lang="en-IN" dirty="0"/>
                    </a:p>
                  </a:txBody>
                  <a:tcPr/>
                </a:tc>
                <a:tc>
                  <a:txBody>
                    <a:bodyPr/>
                    <a:lstStyle/>
                    <a:p>
                      <a:r>
                        <a:rPr lang="en-US" dirty="0"/>
                        <a:t>1842</a:t>
                      </a:r>
                      <a:endParaRPr lang="en-IN" dirty="0"/>
                    </a:p>
                  </a:txBody>
                  <a:tcPr/>
                </a:tc>
                <a:tc>
                  <a:txBody>
                    <a:bodyPr/>
                    <a:lstStyle/>
                    <a:p>
                      <a:r>
                        <a:rPr lang="en-US" dirty="0"/>
                        <a:t>19.56%</a:t>
                      </a:r>
                    </a:p>
                    <a:p>
                      <a:endParaRPr lang="en-IN" dirty="0"/>
                    </a:p>
                  </a:txBody>
                  <a:tcPr/>
                </a:tc>
                <a:extLst>
                  <a:ext uri="{0D108BD9-81ED-4DB2-BD59-A6C34878D82A}">
                    <a16:rowId xmlns:a16="http://schemas.microsoft.com/office/drawing/2014/main" val="3566457536"/>
                  </a:ext>
                </a:extLst>
              </a:tr>
            </a:tbl>
          </a:graphicData>
        </a:graphic>
      </p:graphicFrame>
      <p:graphicFrame>
        <p:nvGraphicFramePr>
          <p:cNvPr id="6" name="Table 5">
            <a:extLst>
              <a:ext uri="{FF2B5EF4-FFF2-40B4-BE49-F238E27FC236}">
                <a16:creationId xmlns:a16="http://schemas.microsoft.com/office/drawing/2014/main" id="{14151386-5752-4A1C-8B7E-0080387D0F7B}"/>
              </a:ext>
            </a:extLst>
          </p:cNvPr>
          <p:cNvGraphicFramePr>
            <a:graphicFrameLocks noGrp="1"/>
          </p:cNvGraphicFramePr>
          <p:nvPr>
            <p:extLst>
              <p:ext uri="{D42A27DB-BD31-4B8C-83A1-F6EECF244321}">
                <p14:modId xmlns:p14="http://schemas.microsoft.com/office/powerpoint/2010/main" val="404420185"/>
              </p:ext>
            </p:extLst>
          </p:nvPr>
        </p:nvGraphicFramePr>
        <p:xfrm>
          <a:off x="6424552" y="2673099"/>
          <a:ext cx="5343892" cy="3402385"/>
        </p:xfrm>
        <a:graphic>
          <a:graphicData uri="http://schemas.openxmlformats.org/drawingml/2006/table">
            <a:tbl>
              <a:tblPr firstRow="1" bandRow="1">
                <a:tableStyleId>{5C22544A-7EE6-4342-B048-85BDC9FD1C3A}</a:tableStyleId>
              </a:tblPr>
              <a:tblGrid>
                <a:gridCol w="1335973">
                  <a:extLst>
                    <a:ext uri="{9D8B030D-6E8A-4147-A177-3AD203B41FA5}">
                      <a16:colId xmlns:a16="http://schemas.microsoft.com/office/drawing/2014/main" val="3210650751"/>
                    </a:ext>
                  </a:extLst>
                </a:gridCol>
                <a:gridCol w="1335973">
                  <a:extLst>
                    <a:ext uri="{9D8B030D-6E8A-4147-A177-3AD203B41FA5}">
                      <a16:colId xmlns:a16="http://schemas.microsoft.com/office/drawing/2014/main" val="1772527692"/>
                    </a:ext>
                  </a:extLst>
                </a:gridCol>
                <a:gridCol w="1335973">
                  <a:extLst>
                    <a:ext uri="{9D8B030D-6E8A-4147-A177-3AD203B41FA5}">
                      <a16:colId xmlns:a16="http://schemas.microsoft.com/office/drawing/2014/main" val="3187788316"/>
                    </a:ext>
                  </a:extLst>
                </a:gridCol>
                <a:gridCol w="1335973">
                  <a:extLst>
                    <a:ext uri="{9D8B030D-6E8A-4147-A177-3AD203B41FA5}">
                      <a16:colId xmlns:a16="http://schemas.microsoft.com/office/drawing/2014/main" val="478156958"/>
                    </a:ext>
                  </a:extLst>
                </a:gridCol>
              </a:tblGrid>
              <a:tr h="2366876">
                <a:tc>
                  <a:txBody>
                    <a:bodyPr/>
                    <a:lstStyle/>
                    <a:p>
                      <a:r>
                        <a:rPr lang="en-US" dirty="0"/>
                        <a:t>Net weight of aggregates in the measure (gm) (A)</a:t>
                      </a:r>
                      <a:endParaRPr lang="en-IN" dirty="0"/>
                    </a:p>
                  </a:txBody>
                  <a:tcPr/>
                </a:tc>
                <a:tc>
                  <a:txBody>
                    <a:bodyPr/>
                    <a:lstStyle/>
                    <a:p>
                      <a:r>
                        <a:rPr lang="en-US" dirty="0"/>
                        <a:t>The fraction passing through 2.36mm IS sieve (gm) (B)</a:t>
                      </a:r>
                      <a:endParaRPr lang="en-IN" dirty="0"/>
                    </a:p>
                  </a:txBody>
                  <a:tcPr/>
                </a:tc>
                <a:tc>
                  <a:txBody>
                    <a:bodyPr/>
                    <a:lstStyle/>
                    <a:p>
                      <a:r>
                        <a:rPr lang="en-US" dirty="0"/>
                        <a:t>The fraction retained on 2.36 mm IS sieve (gm) (C)</a:t>
                      </a:r>
                      <a:endParaRPr lang="en-IN" dirty="0"/>
                    </a:p>
                  </a:txBody>
                  <a:tcPr/>
                </a:tc>
                <a:tc>
                  <a:txBody>
                    <a:bodyPr/>
                    <a:lstStyle/>
                    <a:p>
                      <a:r>
                        <a:rPr lang="en-US" dirty="0"/>
                        <a:t>Aggregate impact value </a:t>
                      </a:r>
                    </a:p>
                    <a:p>
                      <a:r>
                        <a:rPr lang="en-US" dirty="0"/>
                        <a:t>{(B*100)/A} %</a:t>
                      </a:r>
                      <a:endParaRPr lang="en-IN" dirty="0"/>
                    </a:p>
                  </a:txBody>
                  <a:tcPr/>
                </a:tc>
                <a:extLst>
                  <a:ext uri="{0D108BD9-81ED-4DB2-BD59-A6C34878D82A}">
                    <a16:rowId xmlns:a16="http://schemas.microsoft.com/office/drawing/2014/main" val="1497296736"/>
                  </a:ext>
                </a:extLst>
              </a:tr>
              <a:tr h="1035509">
                <a:tc>
                  <a:txBody>
                    <a:bodyPr/>
                    <a:lstStyle/>
                    <a:p>
                      <a:r>
                        <a:rPr lang="en-US" dirty="0"/>
                        <a:t>2118</a:t>
                      </a:r>
                      <a:endParaRPr lang="en-IN" dirty="0"/>
                    </a:p>
                  </a:txBody>
                  <a:tcPr/>
                </a:tc>
                <a:tc>
                  <a:txBody>
                    <a:bodyPr/>
                    <a:lstStyle/>
                    <a:p>
                      <a:r>
                        <a:rPr lang="en-US" dirty="0"/>
                        <a:t>423</a:t>
                      </a:r>
                      <a:endParaRPr lang="en-IN" dirty="0"/>
                    </a:p>
                  </a:txBody>
                  <a:tcPr/>
                </a:tc>
                <a:tc>
                  <a:txBody>
                    <a:bodyPr/>
                    <a:lstStyle/>
                    <a:p>
                      <a:r>
                        <a:rPr lang="en-US" dirty="0"/>
                        <a:t>1694</a:t>
                      </a:r>
                      <a:endParaRPr lang="en-IN" dirty="0"/>
                    </a:p>
                  </a:txBody>
                  <a:tcPr/>
                </a:tc>
                <a:tc>
                  <a:txBody>
                    <a:bodyPr/>
                    <a:lstStyle/>
                    <a:p>
                      <a:r>
                        <a:rPr lang="en-US" dirty="0"/>
                        <a:t>19.97%</a:t>
                      </a:r>
                    </a:p>
                    <a:p>
                      <a:endParaRPr lang="en-IN" dirty="0"/>
                    </a:p>
                  </a:txBody>
                  <a:tcPr/>
                </a:tc>
                <a:extLst>
                  <a:ext uri="{0D108BD9-81ED-4DB2-BD59-A6C34878D82A}">
                    <a16:rowId xmlns:a16="http://schemas.microsoft.com/office/drawing/2014/main" val="3566457536"/>
                  </a:ext>
                </a:extLst>
              </a:tr>
            </a:tbl>
          </a:graphicData>
        </a:graphic>
      </p:graphicFrame>
      <p:sp>
        <p:nvSpPr>
          <p:cNvPr id="7" name="Subtitle 2">
            <a:extLst>
              <a:ext uri="{FF2B5EF4-FFF2-40B4-BE49-F238E27FC236}">
                <a16:creationId xmlns:a16="http://schemas.microsoft.com/office/drawing/2014/main" id="{24B4697F-544C-499D-A582-E63466A4D4BA}"/>
              </a:ext>
            </a:extLst>
          </p:cNvPr>
          <p:cNvSpPr txBox="1">
            <a:spLocks/>
          </p:cNvSpPr>
          <p:nvPr/>
        </p:nvSpPr>
        <p:spPr>
          <a:xfrm>
            <a:off x="6732103" y="1785109"/>
            <a:ext cx="5459897"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NATURAL AGGREGATE</a:t>
            </a:r>
          </a:p>
          <a:p>
            <a:endParaRPr lang="en-IN" u="sng" dirty="0"/>
          </a:p>
        </p:txBody>
      </p:sp>
    </p:spTree>
    <p:extLst>
      <p:ext uri="{BB962C8B-B14F-4D97-AF65-F5344CB8AC3E}">
        <p14:creationId xmlns:p14="http://schemas.microsoft.com/office/powerpoint/2010/main" val="32668101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C758C8-506D-4140-B209-3F31E1811811}"/>
              </a:ext>
            </a:extLst>
          </p:cNvPr>
          <p:cNvSpPr txBox="1">
            <a:spLocks/>
          </p:cNvSpPr>
          <p:nvPr/>
        </p:nvSpPr>
        <p:spPr>
          <a:xfrm>
            <a:off x="3087754" y="643170"/>
            <a:ext cx="7169425" cy="1320066"/>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5. LOS ANGELES ABRASION VALUE TEST</a:t>
            </a:r>
            <a:br>
              <a:rPr lang="en-IN" dirty="0"/>
            </a:br>
            <a:endParaRPr lang="en-IN" dirty="0"/>
          </a:p>
        </p:txBody>
      </p:sp>
      <p:pic>
        <p:nvPicPr>
          <p:cNvPr id="3" name="Picture 2">
            <a:extLst>
              <a:ext uri="{FF2B5EF4-FFF2-40B4-BE49-F238E27FC236}">
                <a16:creationId xmlns:a16="http://schemas.microsoft.com/office/drawing/2014/main" id="{19B9D39F-9F5F-438B-9C19-E372E8B57095}"/>
              </a:ext>
            </a:extLst>
          </p:cNvPr>
          <p:cNvPicPr>
            <a:picLocks noChangeAspect="1"/>
          </p:cNvPicPr>
          <p:nvPr/>
        </p:nvPicPr>
        <p:blipFill>
          <a:blip r:embed="rId2"/>
          <a:stretch>
            <a:fillRect/>
          </a:stretch>
        </p:blipFill>
        <p:spPr>
          <a:xfrm>
            <a:off x="517183" y="1657350"/>
            <a:ext cx="5141142" cy="3971554"/>
          </a:xfrm>
          <a:prstGeom prst="rect">
            <a:avLst/>
          </a:prstGeom>
        </p:spPr>
      </p:pic>
      <p:pic>
        <p:nvPicPr>
          <p:cNvPr id="6" name="Picture 5">
            <a:extLst>
              <a:ext uri="{FF2B5EF4-FFF2-40B4-BE49-F238E27FC236}">
                <a16:creationId xmlns:a16="http://schemas.microsoft.com/office/drawing/2014/main" id="{F23480F0-6360-4FB3-A32E-4F958B333BD5}"/>
              </a:ext>
            </a:extLst>
          </p:cNvPr>
          <p:cNvPicPr>
            <a:picLocks noChangeAspect="1"/>
          </p:cNvPicPr>
          <p:nvPr/>
        </p:nvPicPr>
        <p:blipFill>
          <a:blip r:embed="rId3"/>
          <a:stretch>
            <a:fillRect/>
          </a:stretch>
        </p:blipFill>
        <p:spPr>
          <a:xfrm>
            <a:off x="5551447" y="1768038"/>
            <a:ext cx="6276375" cy="4762500"/>
          </a:xfrm>
          <a:prstGeom prst="rect">
            <a:avLst/>
          </a:prstGeom>
        </p:spPr>
      </p:pic>
      <p:sp>
        <p:nvSpPr>
          <p:cNvPr id="5" name="Subtitle 2">
            <a:extLst>
              <a:ext uri="{FF2B5EF4-FFF2-40B4-BE49-F238E27FC236}">
                <a16:creationId xmlns:a16="http://schemas.microsoft.com/office/drawing/2014/main" id="{5D427862-02A8-4AD6-A628-CFE6D67C9F05}"/>
              </a:ext>
            </a:extLst>
          </p:cNvPr>
          <p:cNvSpPr txBox="1">
            <a:spLocks/>
          </p:cNvSpPr>
          <p:nvPr/>
        </p:nvSpPr>
        <p:spPr>
          <a:xfrm>
            <a:off x="984447" y="5739592"/>
            <a:ext cx="5459897"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800" dirty="0"/>
              <a:t>LOS ANGELES ABRASION MACHINE</a:t>
            </a:r>
          </a:p>
          <a:p>
            <a:endParaRPr lang="en-IN" u="sng" dirty="0"/>
          </a:p>
        </p:txBody>
      </p:sp>
    </p:spTree>
    <p:extLst>
      <p:ext uri="{BB962C8B-B14F-4D97-AF65-F5344CB8AC3E}">
        <p14:creationId xmlns:p14="http://schemas.microsoft.com/office/powerpoint/2010/main" val="22848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74772-F687-40CA-B172-F29E2156811C}"/>
              </a:ext>
            </a:extLst>
          </p:cNvPr>
          <p:cNvSpPr txBox="1">
            <a:spLocks/>
          </p:cNvSpPr>
          <p:nvPr/>
        </p:nvSpPr>
        <p:spPr>
          <a:xfrm>
            <a:off x="2685459" y="635879"/>
            <a:ext cx="7169425" cy="1320066"/>
          </a:xfrm>
          <a:prstGeom prst="rect">
            <a:avLst/>
          </a:prstGeom>
        </p:spPr>
        <p:txBody>
          <a:bodyP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5. LOS ANGELES ABRASION VALUE TEST</a:t>
            </a:r>
            <a:br>
              <a:rPr lang="en-IN" dirty="0"/>
            </a:br>
            <a:endParaRPr lang="en-IN" dirty="0"/>
          </a:p>
        </p:txBody>
      </p:sp>
      <p:sp>
        <p:nvSpPr>
          <p:cNvPr id="3" name="Subtitle 2">
            <a:extLst>
              <a:ext uri="{FF2B5EF4-FFF2-40B4-BE49-F238E27FC236}">
                <a16:creationId xmlns:a16="http://schemas.microsoft.com/office/drawing/2014/main" id="{EB222BC1-1425-41F2-B720-309E1467EE6B}"/>
              </a:ext>
            </a:extLst>
          </p:cNvPr>
          <p:cNvSpPr txBox="1">
            <a:spLocks/>
          </p:cNvSpPr>
          <p:nvPr/>
        </p:nvSpPr>
        <p:spPr>
          <a:xfrm>
            <a:off x="174172" y="2050475"/>
            <a:ext cx="6096000"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RECYCLED CONCRETE AGGREGATE</a:t>
            </a:r>
          </a:p>
          <a:p>
            <a:endParaRPr lang="en-IN" u="sng" dirty="0"/>
          </a:p>
        </p:txBody>
      </p:sp>
      <p:pic>
        <p:nvPicPr>
          <p:cNvPr id="5" name="Picture 4">
            <a:extLst>
              <a:ext uri="{FF2B5EF4-FFF2-40B4-BE49-F238E27FC236}">
                <a16:creationId xmlns:a16="http://schemas.microsoft.com/office/drawing/2014/main" id="{2973492F-16E9-4FF1-B39A-FBB12E8CABF3}"/>
              </a:ext>
            </a:extLst>
          </p:cNvPr>
          <p:cNvPicPr>
            <a:picLocks noChangeAspect="1"/>
          </p:cNvPicPr>
          <p:nvPr/>
        </p:nvPicPr>
        <p:blipFill>
          <a:blip r:embed="rId2"/>
          <a:stretch>
            <a:fillRect/>
          </a:stretch>
        </p:blipFill>
        <p:spPr>
          <a:xfrm>
            <a:off x="87087" y="2591249"/>
            <a:ext cx="6096000" cy="4168279"/>
          </a:xfrm>
          <a:prstGeom prst="rect">
            <a:avLst/>
          </a:prstGeom>
        </p:spPr>
      </p:pic>
      <p:pic>
        <p:nvPicPr>
          <p:cNvPr id="7" name="Picture 6">
            <a:extLst>
              <a:ext uri="{FF2B5EF4-FFF2-40B4-BE49-F238E27FC236}">
                <a16:creationId xmlns:a16="http://schemas.microsoft.com/office/drawing/2014/main" id="{923F2B26-5C13-4602-9858-AA22C7B4EEDB}"/>
              </a:ext>
            </a:extLst>
          </p:cNvPr>
          <p:cNvPicPr>
            <a:picLocks noChangeAspect="1"/>
          </p:cNvPicPr>
          <p:nvPr/>
        </p:nvPicPr>
        <p:blipFill>
          <a:blip r:embed="rId3"/>
          <a:stretch>
            <a:fillRect/>
          </a:stretch>
        </p:blipFill>
        <p:spPr>
          <a:xfrm>
            <a:off x="6095999" y="2553154"/>
            <a:ext cx="5921829" cy="3562638"/>
          </a:xfrm>
          <a:prstGeom prst="rect">
            <a:avLst/>
          </a:prstGeom>
        </p:spPr>
      </p:pic>
      <p:sp>
        <p:nvSpPr>
          <p:cNvPr id="8" name="Subtitle 2">
            <a:extLst>
              <a:ext uri="{FF2B5EF4-FFF2-40B4-BE49-F238E27FC236}">
                <a16:creationId xmlns:a16="http://schemas.microsoft.com/office/drawing/2014/main" id="{CC5683D2-9352-4FB6-9C80-2BBB9826D169}"/>
              </a:ext>
            </a:extLst>
          </p:cNvPr>
          <p:cNvSpPr txBox="1">
            <a:spLocks/>
          </p:cNvSpPr>
          <p:nvPr/>
        </p:nvSpPr>
        <p:spPr>
          <a:xfrm>
            <a:off x="6903950" y="2009399"/>
            <a:ext cx="4615116"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NATURAL AGGREGATE</a:t>
            </a:r>
          </a:p>
          <a:p>
            <a:endParaRPr lang="en-IN" u="sng" dirty="0"/>
          </a:p>
        </p:txBody>
      </p:sp>
      <p:sp>
        <p:nvSpPr>
          <p:cNvPr id="10" name="Rectangle 9">
            <a:extLst>
              <a:ext uri="{FF2B5EF4-FFF2-40B4-BE49-F238E27FC236}">
                <a16:creationId xmlns:a16="http://schemas.microsoft.com/office/drawing/2014/main" id="{B5BC6005-E4FE-4D75-B1C3-B72553DF41A3}"/>
              </a:ext>
            </a:extLst>
          </p:cNvPr>
          <p:cNvSpPr/>
          <p:nvPr/>
        </p:nvSpPr>
        <p:spPr>
          <a:xfrm>
            <a:off x="166254" y="1994040"/>
            <a:ext cx="5842660"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31E17DDE-12C1-45D8-90D9-56CAB8D19779}"/>
              </a:ext>
            </a:extLst>
          </p:cNvPr>
          <p:cNvSpPr/>
          <p:nvPr/>
        </p:nvSpPr>
        <p:spPr>
          <a:xfrm>
            <a:off x="6135583" y="2009398"/>
            <a:ext cx="5842660"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40089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43F8F7-1EDD-4EB9-A794-E435AC43C3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765" y="3010288"/>
            <a:ext cx="5665304" cy="3549098"/>
          </a:xfrm>
          <a:prstGeom prst="rect">
            <a:avLst/>
          </a:prstGeom>
          <a:ln>
            <a:noFill/>
          </a:ln>
          <a:effectLst>
            <a:softEdge rad="112500"/>
          </a:effectLst>
        </p:spPr>
      </p:pic>
      <p:pic>
        <p:nvPicPr>
          <p:cNvPr id="5" name="Picture 4">
            <a:extLst>
              <a:ext uri="{FF2B5EF4-FFF2-40B4-BE49-F238E27FC236}">
                <a16:creationId xmlns:a16="http://schemas.microsoft.com/office/drawing/2014/main" id="{15863FE0-E837-4889-B38D-89A94DB574A6}"/>
              </a:ext>
            </a:extLst>
          </p:cNvPr>
          <p:cNvPicPr>
            <a:picLocks noChangeAspect="1"/>
          </p:cNvPicPr>
          <p:nvPr/>
        </p:nvPicPr>
        <p:blipFill rotWithShape="1">
          <a:blip r:embed="rId3">
            <a:extLst>
              <a:ext uri="{28A0092B-C50C-407E-A947-70E740481C1C}">
                <a14:useLocalDpi xmlns:a14="http://schemas.microsoft.com/office/drawing/2010/main" val="0"/>
              </a:ext>
            </a:extLst>
          </a:blip>
          <a:srcRect l="48920"/>
          <a:stretch/>
        </p:blipFill>
        <p:spPr>
          <a:xfrm>
            <a:off x="8953995" y="2408583"/>
            <a:ext cx="2984136" cy="3978965"/>
          </a:xfrm>
          <a:prstGeom prst="rect">
            <a:avLst/>
          </a:prstGeom>
        </p:spPr>
      </p:pic>
      <p:sp>
        <p:nvSpPr>
          <p:cNvPr id="6" name="Title 1">
            <a:extLst>
              <a:ext uri="{FF2B5EF4-FFF2-40B4-BE49-F238E27FC236}">
                <a16:creationId xmlns:a16="http://schemas.microsoft.com/office/drawing/2014/main" id="{8F2A2B69-F5F4-4990-B112-E0E9E7170876}"/>
              </a:ext>
            </a:extLst>
          </p:cNvPr>
          <p:cNvSpPr txBox="1">
            <a:spLocks/>
          </p:cNvSpPr>
          <p:nvPr/>
        </p:nvSpPr>
        <p:spPr>
          <a:xfrm>
            <a:off x="1842052" y="298614"/>
            <a:ext cx="9594574" cy="1320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6. SPECIFIC GRAVITY TEST OF AGGREGATE </a:t>
            </a:r>
            <a:br>
              <a:rPr lang="en-IN" dirty="0"/>
            </a:br>
            <a:endParaRPr lang="en-IN" dirty="0"/>
          </a:p>
        </p:txBody>
      </p:sp>
      <p:pic>
        <p:nvPicPr>
          <p:cNvPr id="2" name="Picture 1">
            <a:extLst>
              <a:ext uri="{FF2B5EF4-FFF2-40B4-BE49-F238E27FC236}">
                <a16:creationId xmlns:a16="http://schemas.microsoft.com/office/drawing/2014/main" id="{22DAEEB1-7978-4806-A0E6-A1B2BF83463B}"/>
              </a:ext>
            </a:extLst>
          </p:cNvPr>
          <p:cNvPicPr>
            <a:picLocks noChangeAspect="1"/>
          </p:cNvPicPr>
          <p:nvPr/>
        </p:nvPicPr>
        <p:blipFill rotWithShape="1">
          <a:blip r:embed="rId4"/>
          <a:srcRect l="14496" t="23603" r="25783" b="29004"/>
          <a:stretch/>
        </p:blipFill>
        <p:spPr>
          <a:xfrm>
            <a:off x="6204125" y="3010288"/>
            <a:ext cx="2303813" cy="3377260"/>
          </a:xfrm>
          <a:prstGeom prst="rect">
            <a:avLst/>
          </a:prstGeom>
        </p:spPr>
      </p:pic>
    </p:spTree>
    <p:extLst>
      <p:ext uri="{BB962C8B-B14F-4D97-AF65-F5344CB8AC3E}">
        <p14:creationId xmlns:p14="http://schemas.microsoft.com/office/powerpoint/2010/main" val="1997841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BD3785-1B87-28E3-1340-D28594ACAFD0}"/>
              </a:ext>
            </a:extLst>
          </p:cNvPr>
          <p:cNvSpPr>
            <a:spLocks noGrp="1"/>
          </p:cNvSpPr>
          <p:nvPr>
            <p:ph type="ctrTitle"/>
          </p:nvPr>
        </p:nvSpPr>
        <p:spPr>
          <a:xfrm>
            <a:off x="0" y="0"/>
            <a:ext cx="6334540" cy="1084815"/>
          </a:xfrm>
        </p:spPr>
        <p:txBody>
          <a:bodyPr/>
          <a:lstStyle/>
          <a:p>
            <a:r>
              <a:rPr lang="en-IN" dirty="0"/>
              <a:t>Table Of Content</a:t>
            </a:r>
          </a:p>
        </p:txBody>
      </p:sp>
      <p:sp>
        <p:nvSpPr>
          <p:cNvPr id="3" name="Subtitle 2">
            <a:extLst>
              <a:ext uri="{FF2B5EF4-FFF2-40B4-BE49-F238E27FC236}">
                <a16:creationId xmlns:a16="http://schemas.microsoft.com/office/drawing/2014/main" id="{6DA1B483-5DAE-20D1-007D-C1FCC553DEEF}"/>
              </a:ext>
            </a:extLst>
          </p:cNvPr>
          <p:cNvSpPr>
            <a:spLocks noGrp="1"/>
          </p:cNvSpPr>
          <p:nvPr>
            <p:ph type="subTitle" idx="1"/>
          </p:nvPr>
        </p:nvSpPr>
        <p:spPr>
          <a:xfrm>
            <a:off x="267797" y="1270660"/>
            <a:ext cx="10353874" cy="5474523"/>
          </a:xfrm>
        </p:spPr>
        <p:txBody>
          <a:bodyPr>
            <a:normAutofit fontScale="92500" lnSpcReduction="20000"/>
          </a:bodyPr>
          <a:lstStyle/>
          <a:p>
            <a:pPr marL="342900" indent="-342900" algn="l">
              <a:buFont typeface="Arial" panose="020B0604020202020204" pitchFamily="34" charset="0"/>
              <a:buChar char="•"/>
            </a:pPr>
            <a:r>
              <a:rPr lang="en-IN" dirty="0"/>
              <a:t>Introduction</a:t>
            </a:r>
          </a:p>
          <a:p>
            <a:pPr marL="342900" indent="-342900" algn="l">
              <a:buFont typeface="Arial" panose="020B0604020202020204" pitchFamily="34" charset="0"/>
              <a:buChar char="•"/>
            </a:pPr>
            <a:r>
              <a:rPr lang="en-IN" dirty="0"/>
              <a:t>Project Objective</a:t>
            </a:r>
          </a:p>
          <a:p>
            <a:pPr marL="342900" indent="-342900" algn="l">
              <a:buFont typeface="Arial" panose="020B0604020202020204" pitchFamily="34" charset="0"/>
              <a:buChar char="•"/>
            </a:pPr>
            <a:r>
              <a:rPr lang="en-IN" dirty="0"/>
              <a:t>Methodology Adopted</a:t>
            </a:r>
          </a:p>
          <a:p>
            <a:pPr marL="342900" indent="-342900" algn="l">
              <a:buFont typeface="Arial" panose="020B0604020202020204" pitchFamily="34" charset="0"/>
              <a:buChar char="•"/>
            </a:pPr>
            <a:r>
              <a:rPr lang="en-IN" dirty="0"/>
              <a:t>Tests Conducted</a:t>
            </a:r>
          </a:p>
          <a:p>
            <a:pPr marL="800100" lvl="1" indent="-342900" algn="l">
              <a:buFont typeface="Arial" panose="020B0604020202020204" pitchFamily="34" charset="0"/>
              <a:buChar char="•"/>
            </a:pPr>
            <a:r>
              <a:rPr lang="en-IN" dirty="0"/>
              <a:t>Fineness Modulus</a:t>
            </a:r>
          </a:p>
          <a:p>
            <a:pPr marL="800100" lvl="1" indent="-342900" algn="l">
              <a:buFont typeface="Arial" panose="020B0604020202020204" pitchFamily="34" charset="0"/>
              <a:buChar char="•"/>
            </a:pPr>
            <a:r>
              <a:rPr lang="en-IN" dirty="0"/>
              <a:t>Flakiness Index</a:t>
            </a:r>
          </a:p>
          <a:p>
            <a:pPr marL="800100" lvl="1" indent="-342900" algn="l">
              <a:buFont typeface="Arial" panose="020B0604020202020204" pitchFamily="34" charset="0"/>
              <a:buChar char="•"/>
            </a:pPr>
            <a:r>
              <a:rPr lang="en-IN" dirty="0"/>
              <a:t>Elongation index</a:t>
            </a:r>
          </a:p>
          <a:p>
            <a:pPr marL="800100" lvl="1" indent="-342900" algn="l">
              <a:buFont typeface="Arial" panose="020B0604020202020204" pitchFamily="34" charset="0"/>
              <a:buChar char="•"/>
            </a:pPr>
            <a:r>
              <a:rPr lang="en-IN" dirty="0"/>
              <a:t>Impact Value</a:t>
            </a:r>
          </a:p>
          <a:p>
            <a:pPr marL="800100" lvl="1" indent="-342900" algn="l">
              <a:buFont typeface="Arial" panose="020B0604020202020204" pitchFamily="34" charset="0"/>
              <a:buChar char="•"/>
            </a:pPr>
            <a:r>
              <a:rPr lang="en-IN" dirty="0"/>
              <a:t>Crushing Value</a:t>
            </a:r>
          </a:p>
          <a:p>
            <a:pPr marL="800100" lvl="1" indent="-342900" algn="l">
              <a:buFont typeface="Arial" panose="020B0604020202020204" pitchFamily="34" charset="0"/>
              <a:buChar char="•"/>
            </a:pPr>
            <a:r>
              <a:rPr lang="en-IN" dirty="0"/>
              <a:t>Abrasion Value</a:t>
            </a:r>
          </a:p>
          <a:p>
            <a:pPr marL="800100" lvl="1" indent="-342900" algn="l">
              <a:buFont typeface="Arial" panose="020B0604020202020204" pitchFamily="34" charset="0"/>
              <a:buChar char="•"/>
            </a:pPr>
            <a:r>
              <a:rPr lang="en-IN" dirty="0"/>
              <a:t>Specific Gravity</a:t>
            </a:r>
          </a:p>
          <a:p>
            <a:pPr marL="800100" lvl="1" indent="-342900" algn="l">
              <a:buFont typeface="Arial" panose="020B0604020202020204" pitchFamily="34" charset="0"/>
              <a:buChar char="•"/>
            </a:pPr>
            <a:r>
              <a:rPr lang="en-IN" dirty="0"/>
              <a:t>Water absorption</a:t>
            </a:r>
          </a:p>
          <a:p>
            <a:pPr marL="800100" lvl="1" indent="-342900" algn="l">
              <a:buFont typeface="Arial" panose="020B0604020202020204" pitchFamily="34" charset="0"/>
              <a:buChar char="•"/>
            </a:pPr>
            <a:r>
              <a:rPr lang="en-IN" dirty="0"/>
              <a:t>Conclusion from the testing of aggregate</a:t>
            </a:r>
          </a:p>
          <a:p>
            <a:pPr marL="342900" indent="-342900" algn="l">
              <a:buFont typeface="Arial" panose="020B0604020202020204" pitchFamily="34" charset="0"/>
              <a:buChar char="•"/>
            </a:pPr>
            <a:r>
              <a:rPr lang="en-IN" dirty="0"/>
              <a:t>Casting of concrete cubes</a:t>
            </a:r>
          </a:p>
          <a:p>
            <a:pPr marL="342900" indent="-342900" algn="l">
              <a:buFont typeface="Arial" panose="020B0604020202020204" pitchFamily="34" charset="0"/>
              <a:buChar char="•"/>
            </a:pPr>
            <a:r>
              <a:rPr lang="en-IN" dirty="0"/>
              <a:t>Compression testing of concrete cubes </a:t>
            </a:r>
          </a:p>
          <a:p>
            <a:pPr marL="342900" indent="-342900" algn="l">
              <a:buFont typeface="Arial" panose="020B0604020202020204" pitchFamily="34" charset="0"/>
              <a:buChar char="•"/>
            </a:pPr>
            <a:r>
              <a:rPr lang="en-IN" dirty="0"/>
              <a:t>Conclusion </a:t>
            </a:r>
          </a:p>
          <a:p>
            <a:pPr marL="342900" indent="-342900" algn="l">
              <a:buFont typeface="Arial" panose="020B0604020202020204" pitchFamily="34" charset="0"/>
              <a:buChar char="•"/>
            </a:pPr>
            <a:r>
              <a:rPr lang="en-IN" dirty="0"/>
              <a:t>References</a:t>
            </a:r>
          </a:p>
          <a:p>
            <a:pPr algn="l"/>
            <a:endParaRPr lang="en-IN" dirty="0"/>
          </a:p>
          <a:p>
            <a:pPr algn="l"/>
            <a:endParaRPr lang="en-IN" dirty="0"/>
          </a:p>
          <a:p>
            <a:pPr marL="800100" lvl="1" indent="-342900" algn="l">
              <a:buFont typeface="Arial" panose="020B0604020202020204" pitchFamily="34" charset="0"/>
              <a:buChar char="•"/>
            </a:pPr>
            <a:endParaRPr lang="en-IN" dirty="0"/>
          </a:p>
          <a:p>
            <a:pPr lvl="1" algn="l"/>
            <a:endParaRPr lang="en-IN" dirty="0"/>
          </a:p>
          <a:p>
            <a:pPr marL="800100" lvl="1" indent="-342900" algn="l">
              <a:buFont typeface="Arial" panose="020B0604020202020204" pitchFamily="34" charset="0"/>
              <a:buChar char="•"/>
            </a:pPr>
            <a:endParaRPr lang="en-IN" dirty="0"/>
          </a:p>
          <a:p>
            <a:pPr marL="800100" lvl="1" indent="-342900" algn="l">
              <a:buFont typeface="Arial" panose="020B0604020202020204" pitchFamily="34" charset="0"/>
              <a:buChar char="•"/>
            </a:pPr>
            <a:endParaRPr lang="en-IN" dirty="0"/>
          </a:p>
          <a:p>
            <a:pPr marL="800100" lvl="1" indent="-342900" algn="l">
              <a:buFont typeface="Arial" panose="020B0604020202020204" pitchFamily="34" charset="0"/>
              <a:buChar char="•"/>
            </a:pPr>
            <a:endParaRPr lang="en-IN" dirty="0"/>
          </a:p>
          <a:p>
            <a:pPr marL="800100" lvl="1" indent="-342900" algn="l">
              <a:buFont typeface="Arial" panose="020B0604020202020204" pitchFamily="34" charset="0"/>
              <a:buChar char="•"/>
            </a:pPr>
            <a:endParaRPr lang="en-IN" dirty="0"/>
          </a:p>
          <a:p>
            <a:pPr algn="l"/>
            <a:endParaRPr lang="en-IN" dirty="0"/>
          </a:p>
          <a:p>
            <a:pPr marL="342900" indent="-342900" algn="l">
              <a:buFont typeface="Arial" panose="020B0604020202020204" pitchFamily="34" charset="0"/>
              <a:buChar char="•"/>
            </a:pPr>
            <a:endParaRPr lang="en-IN" dirty="0"/>
          </a:p>
        </p:txBody>
      </p:sp>
    </p:spTree>
    <p:extLst>
      <p:ext uri="{BB962C8B-B14F-4D97-AF65-F5344CB8AC3E}">
        <p14:creationId xmlns:p14="http://schemas.microsoft.com/office/powerpoint/2010/main" val="32540529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465A5393-4F5F-4A3F-AAA9-6A293E400C05}"/>
              </a:ext>
            </a:extLst>
          </p:cNvPr>
          <p:cNvSpPr txBox="1">
            <a:spLocks/>
          </p:cNvSpPr>
          <p:nvPr/>
        </p:nvSpPr>
        <p:spPr>
          <a:xfrm>
            <a:off x="303767" y="2232166"/>
            <a:ext cx="5455766"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RECYCLED CONCRETE AGGREGATE</a:t>
            </a:r>
          </a:p>
          <a:p>
            <a:endParaRPr lang="en-IN" u="sng" dirty="0"/>
          </a:p>
        </p:txBody>
      </p:sp>
      <p:sp>
        <p:nvSpPr>
          <p:cNvPr id="3" name="Subtitle 2">
            <a:extLst>
              <a:ext uri="{FF2B5EF4-FFF2-40B4-BE49-F238E27FC236}">
                <a16:creationId xmlns:a16="http://schemas.microsoft.com/office/drawing/2014/main" id="{988DA75D-B527-4038-8DCC-B5E4D9D952CF}"/>
              </a:ext>
            </a:extLst>
          </p:cNvPr>
          <p:cNvSpPr txBox="1">
            <a:spLocks/>
          </p:cNvSpPr>
          <p:nvPr/>
        </p:nvSpPr>
        <p:spPr>
          <a:xfrm>
            <a:off x="452983" y="3296032"/>
            <a:ext cx="5829064" cy="274850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Söhne"/>
              </a:rPr>
              <a:t>Weight of empty jar </a:t>
            </a:r>
            <a:r>
              <a:rPr lang="en-US" sz="1600" b="1" dirty="0">
                <a:latin typeface="Söhne"/>
              </a:rPr>
              <a:t>(W1) </a:t>
            </a:r>
            <a:r>
              <a:rPr lang="en-US" sz="1600" dirty="0">
                <a:latin typeface="Söhne"/>
              </a:rPr>
              <a:t>= 532 gm</a:t>
            </a:r>
          </a:p>
          <a:p>
            <a:pPr marL="0" indent="0">
              <a:buNone/>
            </a:pPr>
            <a:r>
              <a:rPr lang="en-US" sz="1600" dirty="0">
                <a:latin typeface="Söhne"/>
              </a:rPr>
              <a:t>Weight of (jar+ sample) </a:t>
            </a:r>
            <a:r>
              <a:rPr lang="en-US" sz="1600" b="1" dirty="0">
                <a:latin typeface="Söhne"/>
              </a:rPr>
              <a:t>(W2) </a:t>
            </a:r>
            <a:r>
              <a:rPr lang="en-US" sz="1600" dirty="0">
                <a:latin typeface="Söhne"/>
              </a:rPr>
              <a:t>= 1384 gm</a:t>
            </a:r>
          </a:p>
          <a:p>
            <a:pPr marL="0" indent="0">
              <a:buNone/>
            </a:pPr>
            <a:r>
              <a:rPr lang="en-US" sz="1600" dirty="0">
                <a:latin typeface="Söhne"/>
              </a:rPr>
              <a:t>Weight of (jar+ sample +water) </a:t>
            </a:r>
            <a:r>
              <a:rPr lang="en-US" sz="1600" b="1" dirty="0">
                <a:latin typeface="Söhne"/>
              </a:rPr>
              <a:t>(W3) </a:t>
            </a:r>
            <a:r>
              <a:rPr lang="en-US" sz="1600" dirty="0">
                <a:latin typeface="Söhne"/>
              </a:rPr>
              <a:t>= 2058 gm</a:t>
            </a:r>
          </a:p>
          <a:p>
            <a:pPr marL="0" indent="0">
              <a:buNone/>
            </a:pPr>
            <a:r>
              <a:rPr lang="en-US" sz="1600" dirty="0">
                <a:latin typeface="Söhne"/>
              </a:rPr>
              <a:t>Weight of (jar+ water) </a:t>
            </a:r>
            <a:r>
              <a:rPr lang="en-US" sz="1600" b="1" dirty="0">
                <a:latin typeface="Söhne"/>
              </a:rPr>
              <a:t>(W4) </a:t>
            </a:r>
            <a:r>
              <a:rPr lang="en-US" sz="1600" dirty="0">
                <a:latin typeface="Söhne"/>
              </a:rPr>
              <a:t>= 1546 gm </a:t>
            </a:r>
          </a:p>
          <a:p>
            <a:pPr marL="0" indent="0">
              <a:buNone/>
            </a:pPr>
            <a:r>
              <a:rPr lang="en-US" sz="1600" dirty="0">
                <a:latin typeface="Söhne"/>
              </a:rPr>
              <a:t>Specific gravity of aggregate = (W2-W1)/{(W2-W1)-(W3-W4)}</a:t>
            </a:r>
          </a:p>
          <a:p>
            <a:pPr marL="0" indent="0">
              <a:buNone/>
            </a:pPr>
            <a:r>
              <a:rPr lang="en-US" sz="1600" dirty="0">
                <a:latin typeface="Söhne"/>
              </a:rPr>
              <a:t>                                                   = (1384-532)/{(1384-532)-(2058-1546)}</a:t>
            </a:r>
          </a:p>
          <a:p>
            <a:pPr marL="0" indent="0">
              <a:buNone/>
            </a:pPr>
            <a:r>
              <a:rPr lang="en-US" sz="1600" dirty="0">
                <a:latin typeface="Söhne"/>
              </a:rPr>
              <a:t>                                                   =(852)-/(852-512) = 852/340 = </a:t>
            </a:r>
            <a:r>
              <a:rPr lang="en-US" sz="1600" b="1" dirty="0">
                <a:latin typeface="Söhne"/>
              </a:rPr>
              <a:t>2.505</a:t>
            </a:r>
            <a:endParaRPr lang="en-IN" sz="1600" b="1" dirty="0"/>
          </a:p>
        </p:txBody>
      </p:sp>
      <p:sp>
        <p:nvSpPr>
          <p:cNvPr id="4" name="Subtitle 2">
            <a:extLst>
              <a:ext uri="{FF2B5EF4-FFF2-40B4-BE49-F238E27FC236}">
                <a16:creationId xmlns:a16="http://schemas.microsoft.com/office/drawing/2014/main" id="{7F3C23CA-9281-4974-B73D-885E9BC988EE}"/>
              </a:ext>
            </a:extLst>
          </p:cNvPr>
          <p:cNvSpPr txBox="1">
            <a:spLocks/>
          </p:cNvSpPr>
          <p:nvPr/>
        </p:nvSpPr>
        <p:spPr>
          <a:xfrm>
            <a:off x="6267934" y="3046650"/>
            <a:ext cx="5924066" cy="284351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Söhne"/>
              </a:rPr>
              <a:t>Weight of empty jar </a:t>
            </a:r>
            <a:r>
              <a:rPr lang="en-US" sz="1600" b="1" dirty="0">
                <a:latin typeface="Söhne"/>
              </a:rPr>
              <a:t>(W1) </a:t>
            </a:r>
            <a:r>
              <a:rPr lang="en-US" sz="1600" dirty="0">
                <a:latin typeface="Söhne"/>
              </a:rPr>
              <a:t>= 532 gm</a:t>
            </a:r>
          </a:p>
          <a:p>
            <a:pPr marL="0" indent="0">
              <a:buNone/>
            </a:pPr>
            <a:r>
              <a:rPr lang="en-US" sz="1600" dirty="0">
                <a:latin typeface="Söhne"/>
              </a:rPr>
              <a:t>Weight of (jar+ sample) </a:t>
            </a:r>
            <a:r>
              <a:rPr lang="en-US" sz="1600" b="1" dirty="0">
                <a:latin typeface="Söhne"/>
              </a:rPr>
              <a:t>(W2) </a:t>
            </a:r>
            <a:r>
              <a:rPr lang="en-US" sz="1600" dirty="0">
                <a:latin typeface="Söhne"/>
              </a:rPr>
              <a:t>= 1202 gm</a:t>
            </a:r>
          </a:p>
          <a:p>
            <a:pPr marL="0" indent="0">
              <a:buNone/>
            </a:pPr>
            <a:r>
              <a:rPr lang="en-US" sz="1600" dirty="0">
                <a:latin typeface="Söhne"/>
              </a:rPr>
              <a:t>Weight of (jar+ sample +water) </a:t>
            </a:r>
            <a:r>
              <a:rPr lang="en-US" sz="1600" b="1" dirty="0">
                <a:latin typeface="Söhne"/>
              </a:rPr>
              <a:t>(W3) </a:t>
            </a:r>
            <a:r>
              <a:rPr lang="en-US" sz="1600" dirty="0">
                <a:latin typeface="Söhne"/>
              </a:rPr>
              <a:t>= 1940 gm</a:t>
            </a:r>
          </a:p>
          <a:p>
            <a:pPr marL="0" indent="0">
              <a:buNone/>
            </a:pPr>
            <a:r>
              <a:rPr lang="en-US" sz="1600" dirty="0">
                <a:latin typeface="Söhne"/>
              </a:rPr>
              <a:t>Weight of (jar+ water) </a:t>
            </a:r>
            <a:r>
              <a:rPr lang="en-US" sz="1600" b="1" dirty="0">
                <a:latin typeface="Söhne"/>
              </a:rPr>
              <a:t>(W4) </a:t>
            </a:r>
            <a:r>
              <a:rPr lang="en-US" sz="1600" dirty="0">
                <a:latin typeface="Söhne"/>
              </a:rPr>
              <a:t>= 1520 gm </a:t>
            </a:r>
          </a:p>
          <a:p>
            <a:pPr marL="0" indent="0">
              <a:buNone/>
            </a:pPr>
            <a:r>
              <a:rPr lang="en-US" sz="1600" dirty="0">
                <a:latin typeface="Söhne"/>
              </a:rPr>
              <a:t>Specific gravity of aggregate = (W2-W1)/{(W2-W1)-(W3-W4)}</a:t>
            </a:r>
          </a:p>
          <a:p>
            <a:pPr marL="0" indent="0">
              <a:buNone/>
            </a:pPr>
            <a:r>
              <a:rPr lang="en-US" sz="1600" dirty="0">
                <a:latin typeface="Söhne"/>
              </a:rPr>
              <a:t>                                                   = (1202-532)/{(1202-532)-(1940-1520)}</a:t>
            </a:r>
          </a:p>
          <a:p>
            <a:pPr marL="0" indent="0">
              <a:buNone/>
            </a:pPr>
            <a:r>
              <a:rPr lang="en-US" sz="1600" dirty="0">
                <a:latin typeface="Söhne"/>
              </a:rPr>
              <a:t>                                                   =(670)-/(670-420) = 670/250 = </a:t>
            </a:r>
            <a:r>
              <a:rPr lang="en-US" sz="1600" b="1" dirty="0">
                <a:latin typeface="Söhne"/>
              </a:rPr>
              <a:t>2.68</a:t>
            </a:r>
            <a:endParaRPr lang="en-IN" sz="1600" b="1" dirty="0"/>
          </a:p>
        </p:txBody>
      </p:sp>
      <p:sp>
        <p:nvSpPr>
          <p:cNvPr id="5" name="Subtitle 2">
            <a:extLst>
              <a:ext uri="{FF2B5EF4-FFF2-40B4-BE49-F238E27FC236}">
                <a16:creationId xmlns:a16="http://schemas.microsoft.com/office/drawing/2014/main" id="{56CC6C5B-C7A7-49F6-9C5E-D4C4B0527F36}"/>
              </a:ext>
            </a:extLst>
          </p:cNvPr>
          <p:cNvSpPr txBox="1">
            <a:spLocks/>
          </p:cNvSpPr>
          <p:nvPr/>
        </p:nvSpPr>
        <p:spPr>
          <a:xfrm>
            <a:off x="7163574" y="2232165"/>
            <a:ext cx="4037783"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NATURAL AGGREGATE</a:t>
            </a:r>
          </a:p>
          <a:p>
            <a:endParaRPr lang="en-IN" u="sng" dirty="0"/>
          </a:p>
        </p:txBody>
      </p:sp>
      <p:sp>
        <p:nvSpPr>
          <p:cNvPr id="6" name="Rectangle 5">
            <a:extLst>
              <a:ext uri="{FF2B5EF4-FFF2-40B4-BE49-F238E27FC236}">
                <a16:creationId xmlns:a16="http://schemas.microsoft.com/office/drawing/2014/main" id="{B65CB872-5D65-4C85-858F-21F42077D96D}"/>
              </a:ext>
            </a:extLst>
          </p:cNvPr>
          <p:cNvSpPr/>
          <p:nvPr/>
        </p:nvSpPr>
        <p:spPr>
          <a:xfrm>
            <a:off x="357981" y="1958414"/>
            <a:ext cx="5842660"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48810D66-1B38-4FDF-9703-C8F3AA5A22AA}"/>
              </a:ext>
            </a:extLst>
          </p:cNvPr>
          <p:cNvSpPr/>
          <p:nvPr/>
        </p:nvSpPr>
        <p:spPr>
          <a:xfrm>
            <a:off x="6292202" y="1958413"/>
            <a:ext cx="5842660"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itle 1">
            <a:extLst>
              <a:ext uri="{FF2B5EF4-FFF2-40B4-BE49-F238E27FC236}">
                <a16:creationId xmlns:a16="http://schemas.microsoft.com/office/drawing/2014/main" id="{7A0F415D-4F98-4ADE-8B3D-E8A9D205D0B7}"/>
              </a:ext>
            </a:extLst>
          </p:cNvPr>
          <p:cNvSpPr txBox="1">
            <a:spLocks/>
          </p:cNvSpPr>
          <p:nvPr/>
        </p:nvSpPr>
        <p:spPr>
          <a:xfrm>
            <a:off x="1830176" y="431731"/>
            <a:ext cx="9594574" cy="1320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6. SPECIFIC GRAVITY TEST OF AGGREGATE </a:t>
            </a:r>
            <a:br>
              <a:rPr lang="en-IN" dirty="0"/>
            </a:br>
            <a:endParaRPr lang="en-IN" dirty="0"/>
          </a:p>
        </p:txBody>
      </p:sp>
    </p:spTree>
    <p:extLst>
      <p:ext uri="{BB962C8B-B14F-4D97-AF65-F5344CB8AC3E}">
        <p14:creationId xmlns:p14="http://schemas.microsoft.com/office/powerpoint/2010/main" val="33982265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B6342-4F4A-4887-A07A-EA5F2D1D0462}"/>
              </a:ext>
            </a:extLst>
          </p:cNvPr>
          <p:cNvSpPr txBox="1">
            <a:spLocks/>
          </p:cNvSpPr>
          <p:nvPr/>
        </p:nvSpPr>
        <p:spPr>
          <a:xfrm>
            <a:off x="1881809" y="590161"/>
            <a:ext cx="9594574" cy="1320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7. WATER ABSORPTION TEST OF AGGREGATE </a:t>
            </a:r>
            <a:br>
              <a:rPr lang="en-IN" dirty="0"/>
            </a:br>
            <a:endParaRPr lang="en-IN" dirty="0"/>
          </a:p>
        </p:txBody>
      </p:sp>
      <p:pic>
        <p:nvPicPr>
          <p:cNvPr id="4" name="Picture 3">
            <a:extLst>
              <a:ext uri="{FF2B5EF4-FFF2-40B4-BE49-F238E27FC236}">
                <a16:creationId xmlns:a16="http://schemas.microsoft.com/office/drawing/2014/main" id="{443F090F-AD38-4D63-988E-67496495D4CE}"/>
              </a:ext>
            </a:extLst>
          </p:cNvPr>
          <p:cNvPicPr>
            <a:picLocks noChangeAspect="1"/>
          </p:cNvPicPr>
          <p:nvPr/>
        </p:nvPicPr>
        <p:blipFill rotWithShape="1">
          <a:blip r:embed="rId2"/>
          <a:srcRect t="3499"/>
          <a:stretch/>
        </p:blipFill>
        <p:spPr>
          <a:xfrm>
            <a:off x="1198356" y="1538863"/>
            <a:ext cx="4703681" cy="4434425"/>
          </a:xfrm>
          <a:prstGeom prst="rect">
            <a:avLst/>
          </a:prstGeom>
        </p:spPr>
      </p:pic>
      <p:pic>
        <p:nvPicPr>
          <p:cNvPr id="5" name="Picture 4">
            <a:extLst>
              <a:ext uri="{FF2B5EF4-FFF2-40B4-BE49-F238E27FC236}">
                <a16:creationId xmlns:a16="http://schemas.microsoft.com/office/drawing/2014/main" id="{765E9C31-06FF-434B-B693-40F631ED80F1}"/>
              </a:ext>
            </a:extLst>
          </p:cNvPr>
          <p:cNvPicPr>
            <a:picLocks noChangeAspect="1"/>
          </p:cNvPicPr>
          <p:nvPr/>
        </p:nvPicPr>
        <p:blipFill rotWithShape="1">
          <a:blip r:embed="rId3"/>
          <a:srcRect t="20433" b="16017"/>
          <a:stretch/>
        </p:blipFill>
        <p:spPr>
          <a:xfrm>
            <a:off x="6373093" y="1538862"/>
            <a:ext cx="4941185" cy="4434425"/>
          </a:xfrm>
          <a:prstGeom prst="rect">
            <a:avLst/>
          </a:prstGeom>
        </p:spPr>
      </p:pic>
      <p:sp>
        <p:nvSpPr>
          <p:cNvPr id="6" name="Subtitle 2">
            <a:extLst>
              <a:ext uri="{FF2B5EF4-FFF2-40B4-BE49-F238E27FC236}">
                <a16:creationId xmlns:a16="http://schemas.microsoft.com/office/drawing/2014/main" id="{9B887359-A139-4A28-AA02-D917DAEE8A25}"/>
              </a:ext>
            </a:extLst>
          </p:cNvPr>
          <p:cNvSpPr txBox="1">
            <a:spLocks/>
          </p:cNvSpPr>
          <p:nvPr/>
        </p:nvSpPr>
        <p:spPr>
          <a:xfrm>
            <a:off x="1673215" y="6105103"/>
            <a:ext cx="4585081" cy="4975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t>SETUP OF ABSORPTION TEST</a:t>
            </a:r>
          </a:p>
          <a:p>
            <a:endParaRPr lang="en-IN" u="sng" dirty="0"/>
          </a:p>
        </p:txBody>
      </p:sp>
      <p:sp>
        <p:nvSpPr>
          <p:cNvPr id="7" name="Subtitle 2">
            <a:extLst>
              <a:ext uri="{FF2B5EF4-FFF2-40B4-BE49-F238E27FC236}">
                <a16:creationId xmlns:a16="http://schemas.microsoft.com/office/drawing/2014/main" id="{89E5C926-D1C6-4C63-82B1-C2D1A490A0F7}"/>
              </a:ext>
            </a:extLst>
          </p:cNvPr>
          <p:cNvSpPr txBox="1">
            <a:spLocks/>
          </p:cNvSpPr>
          <p:nvPr/>
        </p:nvSpPr>
        <p:spPr>
          <a:xfrm>
            <a:off x="8359024" y="6105103"/>
            <a:ext cx="1295615" cy="5010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2000" dirty="0"/>
              <a:t>OVEN</a:t>
            </a:r>
          </a:p>
          <a:p>
            <a:endParaRPr lang="en-IN" u="sng" dirty="0"/>
          </a:p>
        </p:txBody>
      </p:sp>
    </p:spTree>
    <p:extLst>
      <p:ext uri="{BB962C8B-B14F-4D97-AF65-F5344CB8AC3E}">
        <p14:creationId xmlns:p14="http://schemas.microsoft.com/office/powerpoint/2010/main" val="11195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D4573-A3D3-4474-8B7C-FFBFE2A175B0}"/>
              </a:ext>
            </a:extLst>
          </p:cNvPr>
          <p:cNvSpPr txBox="1">
            <a:spLocks/>
          </p:cNvSpPr>
          <p:nvPr/>
        </p:nvSpPr>
        <p:spPr>
          <a:xfrm>
            <a:off x="1552055" y="784901"/>
            <a:ext cx="9594574" cy="132006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4000" b="1" dirty="0"/>
              <a:t>7. WATER ABSORPTION TEST OF AGGREGATE </a:t>
            </a:r>
            <a:br>
              <a:rPr lang="en-IN" dirty="0"/>
            </a:br>
            <a:endParaRPr lang="en-IN" dirty="0"/>
          </a:p>
        </p:txBody>
      </p:sp>
      <p:sp>
        <p:nvSpPr>
          <p:cNvPr id="3" name="Subtitle 2">
            <a:extLst>
              <a:ext uri="{FF2B5EF4-FFF2-40B4-BE49-F238E27FC236}">
                <a16:creationId xmlns:a16="http://schemas.microsoft.com/office/drawing/2014/main" id="{AE09E889-3FEB-4120-A4A7-1D551F2E198C}"/>
              </a:ext>
            </a:extLst>
          </p:cNvPr>
          <p:cNvSpPr txBox="1">
            <a:spLocks/>
          </p:cNvSpPr>
          <p:nvPr/>
        </p:nvSpPr>
        <p:spPr>
          <a:xfrm>
            <a:off x="412710" y="2272611"/>
            <a:ext cx="5429950"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2400" b="1" u="sng" dirty="0"/>
              <a:t>FOR RECYCLED CONCRETE AGGREGATE</a:t>
            </a:r>
          </a:p>
          <a:p>
            <a:endParaRPr lang="en-IN" u="sng" dirty="0"/>
          </a:p>
        </p:txBody>
      </p:sp>
      <p:pic>
        <p:nvPicPr>
          <p:cNvPr id="6" name="Picture 5">
            <a:extLst>
              <a:ext uri="{FF2B5EF4-FFF2-40B4-BE49-F238E27FC236}">
                <a16:creationId xmlns:a16="http://schemas.microsoft.com/office/drawing/2014/main" id="{297C093C-6D05-40B7-A236-FDD1A1BC9230}"/>
              </a:ext>
            </a:extLst>
          </p:cNvPr>
          <p:cNvPicPr>
            <a:picLocks noChangeAspect="1"/>
          </p:cNvPicPr>
          <p:nvPr/>
        </p:nvPicPr>
        <p:blipFill>
          <a:blip r:embed="rId2"/>
          <a:stretch>
            <a:fillRect/>
          </a:stretch>
        </p:blipFill>
        <p:spPr>
          <a:xfrm>
            <a:off x="211226" y="2792615"/>
            <a:ext cx="6138116" cy="3489431"/>
          </a:xfrm>
          <a:prstGeom prst="rect">
            <a:avLst/>
          </a:prstGeom>
        </p:spPr>
      </p:pic>
      <p:pic>
        <p:nvPicPr>
          <p:cNvPr id="7" name="Picture 6">
            <a:extLst>
              <a:ext uri="{FF2B5EF4-FFF2-40B4-BE49-F238E27FC236}">
                <a16:creationId xmlns:a16="http://schemas.microsoft.com/office/drawing/2014/main" id="{CDFCF470-9D63-467E-ABF8-1164E96790C5}"/>
              </a:ext>
            </a:extLst>
          </p:cNvPr>
          <p:cNvPicPr>
            <a:picLocks noChangeAspect="1"/>
          </p:cNvPicPr>
          <p:nvPr/>
        </p:nvPicPr>
        <p:blipFill>
          <a:blip r:embed="rId3"/>
          <a:stretch>
            <a:fillRect/>
          </a:stretch>
        </p:blipFill>
        <p:spPr>
          <a:xfrm>
            <a:off x="6550826" y="2923243"/>
            <a:ext cx="5429948" cy="3489431"/>
          </a:xfrm>
          <a:prstGeom prst="rect">
            <a:avLst/>
          </a:prstGeom>
        </p:spPr>
      </p:pic>
      <p:sp>
        <p:nvSpPr>
          <p:cNvPr id="8" name="Subtitle 2">
            <a:extLst>
              <a:ext uri="{FF2B5EF4-FFF2-40B4-BE49-F238E27FC236}">
                <a16:creationId xmlns:a16="http://schemas.microsoft.com/office/drawing/2014/main" id="{A0227AC4-9FBC-4896-9267-F3C7C15373BB}"/>
              </a:ext>
            </a:extLst>
          </p:cNvPr>
          <p:cNvSpPr txBox="1">
            <a:spLocks/>
          </p:cNvSpPr>
          <p:nvPr/>
        </p:nvSpPr>
        <p:spPr>
          <a:xfrm>
            <a:off x="6550826" y="1785722"/>
            <a:ext cx="4305237"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u="sng" dirty="0"/>
          </a:p>
          <a:p>
            <a:r>
              <a:rPr lang="en-IN" sz="2400" b="1" u="sng" dirty="0"/>
              <a:t>FOR NATURAL AGGREGATE</a:t>
            </a:r>
          </a:p>
        </p:txBody>
      </p:sp>
      <p:sp>
        <p:nvSpPr>
          <p:cNvPr id="9" name="Rectangle 8">
            <a:extLst>
              <a:ext uri="{FF2B5EF4-FFF2-40B4-BE49-F238E27FC236}">
                <a16:creationId xmlns:a16="http://schemas.microsoft.com/office/drawing/2014/main" id="{843F572E-36A5-42F8-AC4E-BCBA321F76F2}"/>
              </a:ext>
            </a:extLst>
          </p:cNvPr>
          <p:cNvSpPr/>
          <p:nvPr/>
        </p:nvSpPr>
        <p:spPr>
          <a:xfrm>
            <a:off x="108599" y="2111038"/>
            <a:ext cx="5945288"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5D5FD2F4-B324-4C24-B50F-4E25ED83064E}"/>
              </a:ext>
            </a:extLst>
          </p:cNvPr>
          <p:cNvSpPr/>
          <p:nvPr/>
        </p:nvSpPr>
        <p:spPr>
          <a:xfrm>
            <a:off x="6138114" y="2111038"/>
            <a:ext cx="5842660" cy="371697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41198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DEF47D00-0387-475C-B806-0DC97D18F8E0}"/>
              </a:ext>
            </a:extLst>
          </p:cNvPr>
          <p:cNvSpPr txBox="1">
            <a:spLocks/>
          </p:cNvSpPr>
          <p:nvPr/>
        </p:nvSpPr>
        <p:spPr>
          <a:xfrm>
            <a:off x="1863189" y="733148"/>
            <a:ext cx="9144000" cy="65063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u="sng" dirty="0"/>
              <a:t>Comparative Conclusion from the aggregates testing</a:t>
            </a:r>
            <a:endParaRPr lang="en-IN" sz="3200" u="sng" dirty="0"/>
          </a:p>
        </p:txBody>
      </p:sp>
      <p:graphicFrame>
        <p:nvGraphicFramePr>
          <p:cNvPr id="3" name="Table 3">
            <a:extLst>
              <a:ext uri="{FF2B5EF4-FFF2-40B4-BE49-F238E27FC236}">
                <a16:creationId xmlns:a16="http://schemas.microsoft.com/office/drawing/2014/main" id="{D7916FF4-9BAB-49E0-A917-F0832AA7FE61}"/>
              </a:ext>
            </a:extLst>
          </p:cNvPr>
          <p:cNvGraphicFramePr>
            <a:graphicFrameLocks noGrp="1"/>
          </p:cNvGraphicFramePr>
          <p:nvPr>
            <p:extLst>
              <p:ext uri="{D42A27DB-BD31-4B8C-83A1-F6EECF244321}">
                <p14:modId xmlns:p14="http://schemas.microsoft.com/office/powerpoint/2010/main" val="2988710404"/>
              </p:ext>
            </p:extLst>
          </p:nvPr>
        </p:nvGraphicFramePr>
        <p:xfrm>
          <a:off x="712519" y="1721923"/>
          <a:ext cx="10462163" cy="4678878"/>
        </p:xfrm>
        <a:graphic>
          <a:graphicData uri="http://schemas.openxmlformats.org/drawingml/2006/table">
            <a:tbl>
              <a:tblPr firstRow="1" bandRow="1">
                <a:tableStyleId>{5C22544A-7EE6-4342-B048-85BDC9FD1C3A}</a:tableStyleId>
              </a:tblPr>
              <a:tblGrid>
                <a:gridCol w="2615541">
                  <a:extLst>
                    <a:ext uri="{9D8B030D-6E8A-4147-A177-3AD203B41FA5}">
                      <a16:colId xmlns:a16="http://schemas.microsoft.com/office/drawing/2014/main" val="3080416855"/>
                    </a:ext>
                  </a:extLst>
                </a:gridCol>
                <a:gridCol w="2804451">
                  <a:extLst>
                    <a:ext uri="{9D8B030D-6E8A-4147-A177-3AD203B41FA5}">
                      <a16:colId xmlns:a16="http://schemas.microsoft.com/office/drawing/2014/main" val="348159496"/>
                    </a:ext>
                  </a:extLst>
                </a:gridCol>
                <a:gridCol w="2426630">
                  <a:extLst>
                    <a:ext uri="{9D8B030D-6E8A-4147-A177-3AD203B41FA5}">
                      <a16:colId xmlns:a16="http://schemas.microsoft.com/office/drawing/2014/main" val="2064236125"/>
                    </a:ext>
                  </a:extLst>
                </a:gridCol>
                <a:gridCol w="2615541">
                  <a:extLst>
                    <a:ext uri="{9D8B030D-6E8A-4147-A177-3AD203B41FA5}">
                      <a16:colId xmlns:a16="http://schemas.microsoft.com/office/drawing/2014/main" val="2593957357"/>
                    </a:ext>
                  </a:extLst>
                </a:gridCol>
              </a:tblGrid>
              <a:tr h="666067">
                <a:tc>
                  <a:txBody>
                    <a:bodyPr/>
                    <a:lstStyle/>
                    <a:p>
                      <a:pPr algn="ctr"/>
                      <a:r>
                        <a:rPr lang="en-US" dirty="0"/>
                        <a:t>Sr.no.</a:t>
                      </a:r>
                      <a:endParaRPr lang="en-IN" dirty="0"/>
                    </a:p>
                  </a:txBody>
                  <a:tcPr/>
                </a:tc>
                <a:tc>
                  <a:txBody>
                    <a:bodyPr/>
                    <a:lstStyle/>
                    <a:p>
                      <a:pPr algn="ctr"/>
                      <a:r>
                        <a:rPr lang="en-US" dirty="0"/>
                        <a:t>TEST PERFORMED</a:t>
                      </a:r>
                      <a:endParaRPr lang="en-IN" dirty="0"/>
                    </a:p>
                  </a:txBody>
                  <a:tcPr/>
                </a:tc>
                <a:tc>
                  <a:txBody>
                    <a:bodyPr/>
                    <a:lstStyle/>
                    <a:p>
                      <a:pPr algn="ctr"/>
                      <a:r>
                        <a:rPr lang="en-US" dirty="0"/>
                        <a:t>Result for natural aggregate</a:t>
                      </a:r>
                      <a:endParaRPr lang="en-IN" dirty="0"/>
                    </a:p>
                  </a:txBody>
                  <a:tcPr/>
                </a:tc>
                <a:tc>
                  <a:txBody>
                    <a:bodyPr/>
                    <a:lstStyle/>
                    <a:p>
                      <a:pPr algn="ctr"/>
                      <a:r>
                        <a:rPr lang="en-US" dirty="0"/>
                        <a:t>Result for recycled concrete aggregate</a:t>
                      </a:r>
                      <a:endParaRPr lang="en-IN" dirty="0"/>
                    </a:p>
                  </a:txBody>
                  <a:tcPr/>
                </a:tc>
                <a:extLst>
                  <a:ext uri="{0D108BD9-81ED-4DB2-BD59-A6C34878D82A}">
                    <a16:rowId xmlns:a16="http://schemas.microsoft.com/office/drawing/2014/main" val="3203572218"/>
                  </a:ext>
                </a:extLst>
              </a:tr>
              <a:tr h="458607">
                <a:tc>
                  <a:txBody>
                    <a:bodyPr/>
                    <a:lstStyle/>
                    <a:p>
                      <a:pPr algn="ctr"/>
                      <a:r>
                        <a:rPr lang="en-US" dirty="0"/>
                        <a:t>1.</a:t>
                      </a:r>
                      <a:endParaRPr lang="en-IN" dirty="0"/>
                    </a:p>
                  </a:txBody>
                  <a:tcPr/>
                </a:tc>
                <a:tc>
                  <a:txBody>
                    <a:bodyPr/>
                    <a:lstStyle/>
                    <a:p>
                      <a:pPr algn="ctr"/>
                      <a:r>
                        <a:rPr lang="en-US" dirty="0"/>
                        <a:t>Fineness modulus</a:t>
                      </a:r>
                      <a:endParaRPr lang="en-IN" dirty="0"/>
                    </a:p>
                  </a:txBody>
                  <a:tcPr/>
                </a:tc>
                <a:tc>
                  <a:txBody>
                    <a:bodyPr/>
                    <a:lstStyle/>
                    <a:p>
                      <a:pPr algn="ctr"/>
                      <a:r>
                        <a:rPr lang="en-US" dirty="0"/>
                        <a:t>6.94</a:t>
                      </a:r>
                      <a:endParaRPr lang="en-IN" dirty="0"/>
                    </a:p>
                  </a:txBody>
                  <a:tcPr/>
                </a:tc>
                <a:tc>
                  <a:txBody>
                    <a:bodyPr/>
                    <a:lstStyle/>
                    <a:p>
                      <a:pPr algn="ctr"/>
                      <a:r>
                        <a:rPr lang="en-US" dirty="0"/>
                        <a:t>6.40</a:t>
                      </a:r>
                      <a:endParaRPr lang="en-IN" dirty="0"/>
                    </a:p>
                  </a:txBody>
                  <a:tcPr/>
                </a:tc>
                <a:extLst>
                  <a:ext uri="{0D108BD9-81ED-4DB2-BD59-A6C34878D82A}">
                    <a16:rowId xmlns:a16="http://schemas.microsoft.com/office/drawing/2014/main" val="313006932"/>
                  </a:ext>
                </a:extLst>
              </a:tr>
              <a:tr h="458607">
                <a:tc>
                  <a:txBody>
                    <a:bodyPr/>
                    <a:lstStyle/>
                    <a:p>
                      <a:pPr algn="ctr"/>
                      <a:r>
                        <a:rPr lang="en-US" dirty="0"/>
                        <a:t>2.</a:t>
                      </a:r>
                      <a:endParaRPr lang="en-IN" dirty="0"/>
                    </a:p>
                  </a:txBody>
                  <a:tcPr/>
                </a:tc>
                <a:tc>
                  <a:txBody>
                    <a:bodyPr/>
                    <a:lstStyle/>
                    <a:p>
                      <a:pPr algn="ctr"/>
                      <a:r>
                        <a:rPr lang="en-US" dirty="0"/>
                        <a:t>Flakiness index</a:t>
                      </a:r>
                      <a:endParaRPr lang="en-IN" dirty="0"/>
                    </a:p>
                  </a:txBody>
                  <a:tcPr/>
                </a:tc>
                <a:tc>
                  <a:txBody>
                    <a:bodyPr/>
                    <a:lstStyle/>
                    <a:p>
                      <a:pPr algn="ctr"/>
                      <a:r>
                        <a:rPr lang="en-US" dirty="0"/>
                        <a:t>15.39%</a:t>
                      </a:r>
                      <a:endParaRPr lang="en-IN" dirty="0"/>
                    </a:p>
                  </a:txBody>
                  <a:tcPr/>
                </a:tc>
                <a:tc>
                  <a:txBody>
                    <a:bodyPr/>
                    <a:lstStyle/>
                    <a:p>
                      <a:pPr algn="ctr"/>
                      <a:r>
                        <a:rPr lang="en-US" dirty="0"/>
                        <a:t>13.75%</a:t>
                      </a:r>
                      <a:endParaRPr lang="en-IN" dirty="0"/>
                    </a:p>
                  </a:txBody>
                  <a:tcPr/>
                </a:tc>
                <a:extLst>
                  <a:ext uri="{0D108BD9-81ED-4DB2-BD59-A6C34878D82A}">
                    <a16:rowId xmlns:a16="http://schemas.microsoft.com/office/drawing/2014/main" val="1853939498"/>
                  </a:ext>
                </a:extLst>
              </a:tr>
              <a:tr h="458607">
                <a:tc>
                  <a:txBody>
                    <a:bodyPr/>
                    <a:lstStyle/>
                    <a:p>
                      <a:pPr algn="ctr"/>
                      <a:endParaRPr lang="en-IN"/>
                    </a:p>
                  </a:txBody>
                  <a:tcPr/>
                </a:tc>
                <a:tc>
                  <a:txBody>
                    <a:bodyPr/>
                    <a:lstStyle/>
                    <a:p>
                      <a:pPr algn="ctr"/>
                      <a:r>
                        <a:rPr lang="en-US" dirty="0"/>
                        <a:t>Elongation index</a:t>
                      </a:r>
                      <a:endParaRPr lang="en-IN" dirty="0"/>
                    </a:p>
                  </a:txBody>
                  <a:tcPr/>
                </a:tc>
                <a:tc>
                  <a:txBody>
                    <a:bodyPr/>
                    <a:lstStyle/>
                    <a:p>
                      <a:pPr algn="ctr"/>
                      <a:r>
                        <a:rPr lang="en-US" dirty="0"/>
                        <a:t>8.71%</a:t>
                      </a:r>
                      <a:endParaRPr lang="en-IN" dirty="0"/>
                    </a:p>
                  </a:txBody>
                  <a:tcPr/>
                </a:tc>
                <a:tc>
                  <a:txBody>
                    <a:bodyPr/>
                    <a:lstStyle/>
                    <a:p>
                      <a:pPr algn="ctr"/>
                      <a:r>
                        <a:rPr lang="en-US" dirty="0"/>
                        <a:t>13.81%</a:t>
                      </a:r>
                      <a:endParaRPr lang="en-IN" dirty="0"/>
                    </a:p>
                  </a:txBody>
                  <a:tcPr/>
                </a:tc>
                <a:extLst>
                  <a:ext uri="{0D108BD9-81ED-4DB2-BD59-A6C34878D82A}">
                    <a16:rowId xmlns:a16="http://schemas.microsoft.com/office/drawing/2014/main" val="2422310416"/>
                  </a:ext>
                </a:extLst>
              </a:tr>
              <a:tr h="458607">
                <a:tc>
                  <a:txBody>
                    <a:bodyPr/>
                    <a:lstStyle/>
                    <a:p>
                      <a:pPr algn="ctr"/>
                      <a:r>
                        <a:rPr lang="en-US" dirty="0"/>
                        <a:t>3.</a:t>
                      </a:r>
                      <a:endParaRPr lang="en-IN" dirty="0"/>
                    </a:p>
                  </a:txBody>
                  <a:tcPr/>
                </a:tc>
                <a:tc>
                  <a:txBody>
                    <a:bodyPr/>
                    <a:lstStyle/>
                    <a:p>
                      <a:pPr algn="ctr"/>
                      <a:r>
                        <a:rPr lang="en-US" dirty="0"/>
                        <a:t>Impact value</a:t>
                      </a:r>
                      <a:endParaRPr lang="en-IN" dirty="0"/>
                    </a:p>
                  </a:txBody>
                  <a:tcPr/>
                </a:tc>
                <a:tc>
                  <a:txBody>
                    <a:bodyPr/>
                    <a:lstStyle/>
                    <a:p>
                      <a:pPr algn="ctr"/>
                      <a:r>
                        <a:rPr lang="en-US" dirty="0"/>
                        <a:t>17.08%</a:t>
                      </a:r>
                      <a:endParaRPr lang="en-IN" dirty="0"/>
                    </a:p>
                  </a:txBody>
                  <a:tcPr/>
                </a:tc>
                <a:tc>
                  <a:txBody>
                    <a:bodyPr/>
                    <a:lstStyle/>
                    <a:p>
                      <a:pPr algn="ctr"/>
                      <a:r>
                        <a:rPr lang="en-US" dirty="0"/>
                        <a:t>17.153%</a:t>
                      </a:r>
                      <a:endParaRPr lang="en-IN" dirty="0"/>
                    </a:p>
                  </a:txBody>
                  <a:tcPr/>
                </a:tc>
                <a:extLst>
                  <a:ext uri="{0D108BD9-81ED-4DB2-BD59-A6C34878D82A}">
                    <a16:rowId xmlns:a16="http://schemas.microsoft.com/office/drawing/2014/main" val="659687837"/>
                  </a:ext>
                </a:extLst>
              </a:tr>
              <a:tr h="458607">
                <a:tc>
                  <a:txBody>
                    <a:bodyPr/>
                    <a:lstStyle/>
                    <a:p>
                      <a:pPr algn="ctr"/>
                      <a:r>
                        <a:rPr lang="en-US" dirty="0"/>
                        <a:t>4.</a:t>
                      </a:r>
                      <a:endParaRPr lang="en-IN" dirty="0"/>
                    </a:p>
                  </a:txBody>
                  <a:tcPr/>
                </a:tc>
                <a:tc>
                  <a:txBody>
                    <a:bodyPr/>
                    <a:lstStyle/>
                    <a:p>
                      <a:pPr algn="ctr"/>
                      <a:r>
                        <a:rPr lang="en-US" dirty="0"/>
                        <a:t>Crushing value</a:t>
                      </a:r>
                      <a:endParaRPr lang="en-IN" dirty="0"/>
                    </a:p>
                  </a:txBody>
                  <a:tcPr/>
                </a:tc>
                <a:tc>
                  <a:txBody>
                    <a:bodyPr/>
                    <a:lstStyle/>
                    <a:p>
                      <a:pPr algn="ctr"/>
                      <a:r>
                        <a:rPr lang="en-US" dirty="0"/>
                        <a:t>19.97%</a:t>
                      </a:r>
                      <a:endParaRPr lang="en-IN" dirty="0"/>
                    </a:p>
                  </a:txBody>
                  <a:tcPr/>
                </a:tc>
                <a:tc>
                  <a:txBody>
                    <a:bodyPr/>
                    <a:lstStyle/>
                    <a:p>
                      <a:pPr algn="ctr"/>
                      <a:r>
                        <a:rPr lang="en-US" dirty="0"/>
                        <a:t>19.56%</a:t>
                      </a:r>
                      <a:endParaRPr lang="en-IN" dirty="0"/>
                    </a:p>
                  </a:txBody>
                  <a:tcPr/>
                </a:tc>
                <a:extLst>
                  <a:ext uri="{0D108BD9-81ED-4DB2-BD59-A6C34878D82A}">
                    <a16:rowId xmlns:a16="http://schemas.microsoft.com/office/drawing/2014/main" val="3642601502"/>
                  </a:ext>
                </a:extLst>
              </a:tr>
              <a:tr h="802562">
                <a:tc>
                  <a:txBody>
                    <a:bodyPr/>
                    <a:lstStyle/>
                    <a:p>
                      <a:pPr algn="ctr"/>
                      <a:r>
                        <a:rPr lang="en-US" dirty="0"/>
                        <a:t>5.</a:t>
                      </a:r>
                      <a:endParaRPr lang="en-IN" dirty="0"/>
                    </a:p>
                  </a:txBody>
                  <a:tcPr/>
                </a:tc>
                <a:tc>
                  <a:txBody>
                    <a:bodyPr/>
                    <a:lstStyle/>
                    <a:p>
                      <a:pPr algn="ctr"/>
                      <a:r>
                        <a:rPr lang="en-US" dirty="0"/>
                        <a:t>Los </a:t>
                      </a:r>
                      <a:r>
                        <a:rPr lang="en-US" dirty="0" err="1"/>
                        <a:t>angeles</a:t>
                      </a:r>
                      <a:r>
                        <a:rPr lang="en-US" dirty="0"/>
                        <a:t> abrasion value</a:t>
                      </a:r>
                      <a:endParaRPr lang="en-IN" dirty="0"/>
                    </a:p>
                  </a:txBody>
                  <a:tcPr/>
                </a:tc>
                <a:tc>
                  <a:txBody>
                    <a:bodyPr/>
                    <a:lstStyle/>
                    <a:p>
                      <a:pPr algn="ctr"/>
                      <a:r>
                        <a:rPr lang="en-US" dirty="0"/>
                        <a:t>17.6%</a:t>
                      </a:r>
                      <a:endParaRPr lang="en-IN" dirty="0"/>
                    </a:p>
                  </a:txBody>
                  <a:tcPr/>
                </a:tc>
                <a:tc>
                  <a:txBody>
                    <a:bodyPr/>
                    <a:lstStyle/>
                    <a:p>
                      <a:pPr algn="ctr"/>
                      <a:r>
                        <a:rPr lang="en-US" dirty="0"/>
                        <a:t>28.64%</a:t>
                      </a:r>
                      <a:endParaRPr lang="en-IN" dirty="0"/>
                    </a:p>
                  </a:txBody>
                  <a:tcPr/>
                </a:tc>
                <a:extLst>
                  <a:ext uri="{0D108BD9-81ED-4DB2-BD59-A6C34878D82A}">
                    <a16:rowId xmlns:a16="http://schemas.microsoft.com/office/drawing/2014/main" val="1491750297"/>
                  </a:ext>
                </a:extLst>
              </a:tr>
              <a:tr h="458607">
                <a:tc>
                  <a:txBody>
                    <a:bodyPr/>
                    <a:lstStyle/>
                    <a:p>
                      <a:pPr algn="ctr"/>
                      <a:r>
                        <a:rPr lang="en-US" dirty="0"/>
                        <a:t>6.</a:t>
                      </a:r>
                      <a:endParaRPr lang="en-IN" dirty="0"/>
                    </a:p>
                  </a:txBody>
                  <a:tcPr/>
                </a:tc>
                <a:tc>
                  <a:txBody>
                    <a:bodyPr/>
                    <a:lstStyle/>
                    <a:p>
                      <a:pPr algn="ctr"/>
                      <a:r>
                        <a:rPr lang="en-US" dirty="0"/>
                        <a:t>Specific gravity</a:t>
                      </a:r>
                      <a:endParaRPr lang="en-IN" dirty="0"/>
                    </a:p>
                  </a:txBody>
                  <a:tcPr/>
                </a:tc>
                <a:tc>
                  <a:txBody>
                    <a:bodyPr/>
                    <a:lstStyle/>
                    <a:p>
                      <a:pPr algn="ctr"/>
                      <a:r>
                        <a:rPr lang="en-US" dirty="0"/>
                        <a:t>2.68</a:t>
                      </a:r>
                      <a:endParaRPr lang="en-IN" dirty="0"/>
                    </a:p>
                  </a:txBody>
                  <a:tcPr/>
                </a:tc>
                <a:tc>
                  <a:txBody>
                    <a:bodyPr/>
                    <a:lstStyle/>
                    <a:p>
                      <a:pPr algn="ctr"/>
                      <a:r>
                        <a:rPr lang="en-US" dirty="0"/>
                        <a:t>2.505</a:t>
                      </a:r>
                      <a:endParaRPr lang="en-IN" dirty="0"/>
                    </a:p>
                  </a:txBody>
                  <a:tcPr/>
                </a:tc>
                <a:extLst>
                  <a:ext uri="{0D108BD9-81ED-4DB2-BD59-A6C34878D82A}">
                    <a16:rowId xmlns:a16="http://schemas.microsoft.com/office/drawing/2014/main" val="3638138255"/>
                  </a:ext>
                </a:extLst>
              </a:tr>
              <a:tr h="458607">
                <a:tc>
                  <a:txBody>
                    <a:bodyPr/>
                    <a:lstStyle/>
                    <a:p>
                      <a:pPr algn="ctr"/>
                      <a:r>
                        <a:rPr lang="en-US" dirty="0"/>
                        <a:t>7.</a:t>
                      </a:r>
                      <a:endParaRPr lang="en-IN" dirty="0"/>
                    </a:p>
                  </a:txBody>
                  <a:tcPr/>
                </a:tc>
                <a:tc>
                  <a:txBody>
                    <a:bodyPr/>
                    <a:lstStyle/>
                    <a:p>
                      <a:pPr algn="ctr"/>
                      <a:r>
                        <a:rPr lang="en-US" dirty="0"/>
                        <a:t>Water absorption</a:t>
                      </a:r>
                      <a:endParaRPr lang="en-IN" dirty="0"/>
                    </a:p>
                  </a:txBody>
                  <a:tcPr/>
                </a:tc>
                <a:tc>
                  <a:txBody>
                    <a:bodyPr/>
                    <a:lstStyle/>
                    <a:p>
                      <a:pPr algn="ctr"/>
                      <a:r>
                        <a:rPr lang="en-US" dirty="0"/>
                        <a:t>0.45%</a:t>
                      </a:r>
                      <a:endParaRPr lang="en-IN" dirty="0"/>
                    </a:p>
                  </a:txBody>
                  <a:tcPr/>
                </a:tc>
                <a:tc>
                  <a:txBody>
                    <a:bodyPr/>
                    <a:lstStyle/>
                    <a:p>
                      <a:pPr algn="ctr"/>
                      <a:r>
                        <a:rPr lang="en-US" b="1" dirty="0"/>
                        <a:t>6.95%</a:t>
                      </a:r>
                      <a:endParaRPr lang="en-IN" b="1" dirty="0"/>
                    </a:p>
                  </a:txBody>
                  <a:tcPr/>
                </a:tc>
                <a:extLst>
                  <a:ext uri="{0D108BD9-81ED-4DB2-BD59-A6C34878D82A}">
                    <a16:rowId xmlns:a16="http://schemas.microsoft.com/office/drawing/2014/main" val="4238025849"/>
                  </a:ext>
                </a:extLst>
              </a:tr>
            </a:tbl>
          </a:graphicData>
        </a:graphic>
      </p:graphicFrame>
    </p:spTree>
    <p:extLst>
      <p:ext uri="{BB962C8B-B14F-4D97-AF65-F5344CB8AC3E}">
        <p14:creationId xmlns:p14="http://schemas.microsoft.com/office/powerpoint/2010/main" val="23355482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E5071-5DE1-40FE-89D6-3AB225A8A8E9}"/>
              </a:ext>
            </a:extLst>
          </p:cNvPr>
          <p:cNvSpPr>
            <a:spLocks noGrp="1"/>
          </p:cNvSpPr>
          <p:nvPr>
            <p:ph type="ctrTitle"/>
          </p:nvPr>
        </p:nvSpPr>
        <p:spPr>
          <a:xfrm>
            <a:off x="474133" y="372533"/>
            <a:ext cx="11017955" cy="969963"/>
          </a:xfrm>
        </p:spPr>
        <p:txBody>
          <a:bodyPr>
            <a:normAutofit/>
          </a:bodyPr>
          <a:lstStyle/>
          <a:p>
            <a:r>
              <a:rPr lang="en-US" sz="4800" b="1" dirty="0"/>
              <a:t>Design mix data for M25 grade of concrete </a:t>
            </a:r>
            <a:endParaRPr lang="en-IN" sz="4800" b="1" dirty="0"/>
          </a:p>
        </p:txBody>
      </p:sp>
      <p:sp>
        <p:nvSpPr>
          <p:cNvPr id="3" name="Subtitle 2">
            <a:extLst>
              <a:ext uri="{FF2B5EF4-FFF2-40B4-BE49-F238E27FC236}">
                <a16:creationId xmlns:a16="http://schemas.microsoft.com/office/drawing/2014/main" id="{82E91BDB-04D9-4E46-9CEA-CC5B1C33BE02}"/>
              </a:ext>
            </a:extLst>
          </p:cNvPr>
          <p:cNvSpPr>
            <a:spLocks noGrp="1"/>
          </p:cNvSpPr>
          <p:nvPr>
            <p:ph type="subTitle" idx="1"/>
          </p:nvPr>
        </p:nvSpPr>
        <p:spPr>
          <a:xfrm>
            <a:off x="474133" y="1609362"/>
            <a:ext cx="7731889" cy="756615"/>
          </a:xfrm>
        </p:spPr>
        <p:txBody>
          <a:bodyPr>
            <a:normAutofit/>
          </a:bodyPr>
          <a:lstStyle/>
          <a:p>
            <a:r>
              <a:rPr lang="en-US" sz="4400" b="1" dirty="0"/>
              <a:t>1.Stipulations for proportioning </a:t>
            </a:r>
            <a:endParaRPr lang="en-IN" sz="4400" b="1" dirty="0"/>
          </a:p>
        </p:txBody>
      </p:sp>
      <p:sp>
        <p:nvSpPr>
          <p:cNvPr id="5" name="TextBox 4">
            <a:extLst>
              <a:ext uri="{FF2B5EF4-FFF2-40B4-BE49-F238E27FC236}">
                <a16:creationId xmlns:a16="http://schemas.microsoft.com/office/drawing/2014/main" id="{955A8977-A986-44FF-B968-D2B3C8A60790}"/>
              </a:ext>
            </a:extLst>
          </p:cNvPr>
          <p:cNvSpPr txBox="1"/>
          <p:nvPr/>
        </p:nvSpPr>
        <p:spPr>
          <a:xfrm>
            <a:off x="757212" y="2587687"/>
            <a:ext cx="10734876" cy="4093428"/>
          </a:xfrm>
          <a:prstGeom prst="rect">
            <a:avLst/>
          </a:prstGeom>
          <a:noFill/>
        </p:spPr>
        <p:txBody>
          <a:bodyPr wrap="square">
            <a:spAutoFit/>
          </a:bodyPr>
          <a:lstStyle/>
          <a:p>
            <a:pPr marL="342900" indent="-342900">
              <a:buFont typeface="+mj-lt"/>
              <a:buAutoNum type="alphaLcParenR"/>
            </a:pPr>
            <a:r>
              <a:rPr lang="en-US" sz="2600" dirty="0"/>
              <a:t>Grade designation - </a:t>
            </a:r>
            <a:r>
              <a:rPr lang="en-US" sz="2600" b="1" dirty="0"/>
              <a:t>M25</a:t>
            </a:r>
          </a:p>
          <a:p>
            <a:pPr marL="342900" indent="-342900">
              <a:buFont typeface="+mj-lt"/>
              <a:buAutoNum type="alphaLcParenR"/>
            </a:pPr>
            <a:r>
              <a:rPr lang="en-US" sz="2600" dirty="0"/>
              <a:t>Type of cement – </a:t>
            </a:r>
            <a:r>
              <a:rPr lang="en-US" sz="2600" b="1" dirty="0"/>
              <a:t>PPC</a:t>
            </a:r>
          </a:p>
          <a:p>
            <a:pPr marL="342900" indent="-342900">
              <a:buFont typeface="+mj-lt"/>
              <a:buAutoNum type="alphaLcParenR"/>
            </a:pPr>
            <a:r>
              <a:rPr lang="en-US" sz="2600" dirty="0"/>
              <a:t>Max nominal size of aggregate – </a:t>
            </a:r>
            <a:r>
              <a:rPr lang="en-US" sz="2600" b="1" dirty="0"/>
              <a:t>20mm</a:t>
            </a:r>
          </a:p>
          <a:p>
            <a:pPr marL="342900" indent="-342900">
              <a:buFont typeface="+mj-lt"/>
              <a:buAutoNum type="alphaLcParenR"/>
            </a:pPr>
            <a:r>
              <a:rPr lang="en-US" sz="2600" dirty="0"/>
              <a:t>Workability – </a:t>
            </a:r>
            <a:r>
              <a:rPr lang="en-US" sz="2600" b="1" dirty="0"/>
              <a:t>75mm </a:t>
            </a:r>
            <a:r>
              <a:rPr lang="en-US" sz="2600" dirty="0"/>
              <a:t>(slump)</a:t>
            </a:r>
          </a:p>
          <a:p>
            <a:pPr marL="342900" indent="-342900">
              <a:buFont typeface="+mj-lt"/>
              <a:buAutoNum type="alphaLcParenR"/>
            </a:pPr>
            <a:r>
              <a:rPr lang="en-US" sz="2600" dirty="0"/>
              <a:t>Method of concrete placing – </a:t>
            </a:r>
            <a:r>
              <a:rPr lang="en-US" sz="2600" b="1" dirty="0"/>
              <a:t>manual</a:t>
            </a:r>
          </a:p>
          <a:p>
            <a:pPr marL="342900" indent="-342900">
              <a:buFont typeface="+mj-lt"/>
              <a:buAutoNum type="alphaLcParenR"/>
            </a:pPr>
            <a:r>
              <a:rPr lang="en-US" sz="2600" dirty="0"/>
              <a:t>Degree of site control – </a:t>
            </a:r>
            <a:r>
              <a:rPr lang="en-US" sz="2600" b="1" dirty="0"/>
              <a:t>good </a:t>
            </a:r>
          </a:p>
          <a:p>
            <a:pPr marL="342900" indent="-342900">
              <a:buFont typeface="+mj-lt"/>
              <a:buAutoNum type="alphaLcParenR"/>
            </a:pPr>
            <a:r>
              <a:rPr lang="en-US" sz="2600" dirty="0"/>
              <a:t>Type of aggregate – crushed recycled concrete aggregate and natural aggregate</a:t>
            </a:r>
          </a:p>
          <a:p>
            <a:pPr marL="342900" indent="-342900">
              <a:buFont typeface="+mj-lt"/>
              <a:buAutoNum type="alphaLcParenR"/>
            </a:pPr>
            <a:r>
              <a:rPr lang="en-US" sz="2600" dirty="0"/>
              <a:t>Admixture – </a:t>
            </a:r>
            <a:r>
              <a:rPr lang="en-US" sz="2600" b="1" dirty="0"/>
              <a:t>none </a:t>
            </a:r>
          </a:p>
          <a:p>
            <a:pPr marL="342900" indent="-342900">
              <a:buFont typeface="+mj-lt"/>
              <a:buAutoNum type="alphaLcParenR"/>
            </a:pPr>
            <a:endParaRPr lang="en-IN" sz="2600" dirty="0"/>
          </a:p>
        </p:txBody>
      </p:sp>
    </p:spTree>
    <p:extLst>
      <p:ext uri="{BB962C8B-B14F-4D97-AF65-F5344CB8AC3E}">
        <p14:creationId xmlns:p14="http://schemas.microsoft.com/office/powerpoint/2010/main" val="4891683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C26B4F-1C12-4293-BA2A-2FA8C77FD8C4}"/>
              </a:ext>
            </a:extLst>
          </p:cNvPr>
          <p:cNvSpPr>
            <a:spLocks noGrp="1"/>
          </p:cNvSpPr>
          <p:nvPr>
            <p:ph type="title"/>
          </p:nvPr>
        </p:nvSpPr>
        <p:spPr>
          <a:xfrm>
            <a:off x="838200" y="827970"/>
            <a:ext cx="10515600" cy="1325563"/>
          </a:xfrm>
        </p:spPr>
        <p:txBody>
          <a:bodyPr/>
          <a:lstStyle/>
          <a:p>
            <a:r>
              <a:rPr lang="en-US" sz="4400" b="1" dirty="0">
                <a:latin typeface="Bahnschrift SemiBold" panose="020B0502040204020203" pitchFamily="34" charset="0"/>
              </a:rPr>
              <a:t>2.Test data for materials </a:t>
            </a:r>
            <a:br>
              <a:rPr lang="en-IN" sz="4400" b="1" dirty="0"/>
            </a:br>
            <a:endParaRPr lang="en-IN" dirty="0"/>
          </a:p>
        </p:txBody>
      </p:sp>
      <p:sp>
        <p:nvSpPr>
          <p:cNvPr id="3" name="Content Placeholder 2">
            <a:extLst>
              <a:ext uri="{FF2B5EF4-FFF2-40B4-BE49-F238E27FC236}">
                <a16:creationId xmlns:a16="http://schemas.microsoft.com/office/drawing/2014/main" id="{9BC90464-6073-4130-AFA4-57DAE22A6EF9}"/>
              </a:ext>
            </a:extLst>
          </p:cNvPr>
          <p:cNvSpPr>
            <a:spLocks noGrp="1"/>
          </p:cNvSpPr>
          <p:nvPr>
            <p:ph idx="1"/>
          </p:nvPr>
        </p:nvSpPr>
        <p:spPr/>
        <p:txBody>
          <a:bodyPr>
            <a:normAutofit fontScale="92500"/>
          </a:bodyPr>
          <a:lstStyle/>
          <a:p>
            <a:pPr marL="342900" indent="-342900">
              <a:buFont typeface="+mj-lt"/>
              <a:buAutoNum type="arabicPeriod"/>
            </a:pPr>
            <a:r>
              <a:rPr lang="en-US" dirty="0"/>
              <a:t>Cement used –</a:t>
            </a:r>
            <a:r>
              <a:rPr lang="en-US" b="1" dirty="0"/>
              <a:t> PPC</a:t>
            </a:r>
          </a:p>
          <a:p>
            <a:pPr marL="342900" indent="-342900">
              <a:buFont typeface="+mj-lt"/>
              <a:buAutoNum type="arabicPeriod"/>
            </a:pPr>
            <a:r>
              <a:rPr lang="en-US" sz="2800" dirty="0"/>
              <a:t>Specific gravity of cement – </a:t>
            </a:r>
            <a:r>
              <a:rPr lang="en-US" sz="2800" b="1" dirty="0"/>
              <a:t>2.88</a:t>
            </a:r>
          </a:p>
          <a:p>
            <a:pPr marL="342900" indent="-342900">
              <a:buFont typeface="+mj-lt"/>
              <a:buAutoNum type="arabicPeriod"/>
            </a:pPr>
            <a:r>
              <a:rPr lang="en-US" dirty="0"/>
              <a:t>Chemical admixture – </a:t>
            </a:r>
            <a:r>
              <a:rPr lang="en-US" b="1" dirty="0"/>
              <a:t>none</a:t>
            </a:r>
          </a:p>
          <a:p>
            <a:pPr marL="342900" indent="-342900">
              <a:buFont typeface="+mj-lt"/>
              <a:buAutoNum type="arabicPeriod"/>
            </a:pPr>
            <a:r>
              <a:rPr lang="en-US" sz="2800" dirty="0"/>
              <a:t>Speci</a:t>
            </a:r>
            <a:r>
              <a:rPr lang="en-US" dirty="0"/>
              <a:t>fic gravity of –</a:t>
            </a:r>
          </a:p>
          <a:p>
            <a:pPr marL="0" indent="0">
              <a:buNone/>
            </a:pPr>
            <a:r>
              <a:rPr lang="en-US" dirty="0"/>
              <a:t>                                      (a)coarse aggregate- </a:t>
            </a:r>
            <a:r>
              <a:rPr lang="en-US" b="1" dirty="0"/>
              <a:t>2.505</a:t>
            </a:r>
            <a:r>
              <a:rPr lang="en-US" dirty="0"/>
              <a:t>(recycled),</a:t>
            </a:r>
            <a:r>
              <a:rPr lang="en-US" b="1" dirty="0"/>
              <a:t>2.68</a:t>
            </a:r>
            <a:r>
              <a:rPr lang="en-US" dirty="0"/>
              <a:t>(natural)</a:t>
            </a:r>
          </a:p>
          <a:p>
            <a:pPr marL="0" indent="0">
              <a:buNone/>
            </a:pPr>
            <a:r>
              <a:rPr lang="en-US" sz="2800" dirty="0"/>
              <a:t>                                      (b)Fine aggregate </a:t>
            </a:r>
            <a:r>
              <a:rPr lang="en-US" sz="2800" b="1" dirty="0"/>
              <a:t>– 2.6</a:t>
            </a:r>
          </a:p>
          <a:p>
            <a:pPr marL="0" indent="0">
              <a:buNone/>
            </a:pPr>
            <a:r>
              <a:rPr lang="en-US" dirty="0"/>
              <a:t>5.Water absorption – </a:t>
            </a:r>
          </a:p>
          <a:p>
            <a:pPr marL="0" indent="0">
              <a:buNone/>
            </a:pPr>
            <a:r>
              <a:rPr lang="en-US" dirty="0"/>
              <a:t>                                      (a)coarse aggregate- </a:t>
            </a:r>
            <a:r>
              <a:rPr lang="en-US" b="1" dirty="0"/>
              <a:t>6.95%</a:t>
            </a:r>
            <a:r>
              <a:rPr lang="en-US" dirty="0"/>
              <a:t>(recycled),</a:t>
            </a:r>
            <a:r>
              <a:rPr lang="en-US" b="1" dirty="0"/>
              <a:t>0.45%</a:t>
            </a:r>
            <a:r>
              <a:rPr lang="en-US" dirty="0"/>
              <a:t>(natural)</a:t>
            </a:r>
          </a:p>
          <a:p>
            <a:pPr marL="0" indent="0">
              <a:buNone/>
            </a:pPr>
            <a:r>
              <a:rPr lang="en-US" sz="2800" dirty="0"/>
              <a:t>                                      (b)Fine aggregate –</a:t>
            </a:r>
            <a:r>
              <a:rPr lang="en-US" dirty="0"/>
              <a:t> </a:t>
            </a:r>
            <a:r>
              <a:rPr lang="en-US" b="1" dirty="0"/>
              <a:t>1%</a:t>
            </a:r>
            <a:endParaRPr lang="en-US" sz="2800" b="1" dirty="0"/>
          </a:p>
          <a:p>
            <a:endParaRPr lang="en-IN" sz="2800" b="1" dirty="0"/>
          </a:p>
          <a:p>
            <a:endParaRPr lang="en-IN" dirty="0"/>
          </a:p>
        </p:txBody>
      </p:sp>
    </p:spTree>
    <p:extLst>
      <p:ext uri="{BB962C8B-B14F-4D97-AF65-F5344CB8AC3E}">
        <p14:creationId xmlns:p14="http://schemas.microsoft.com/office/powerpoint/2010/main" val="42319499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EE0037-AB54-4FA5-8CF4-48D9B1F73DA5}"/>
              </a:ext>
            </a:extLst>
          </p:cNvPr>
          <p:cNvSpPr txBox="1"/>
          <p:nvPr/>
        </p:nvSpPr>
        <p:spPr>
          <a:xfrm>
            <a:off x="2087087" y="195943"/>
            <a:ext cx="7187542" cy="707886"/>
          </a:xfrm>
          <a:prstGeom prst="rect">
            <a:avLst/>
          </a:prstGeom>
          <a:noFill/>
        </p:spPr>
        <p:txBody>
          <a:bodyPr wrap="square">
            <a:spAutoFit/>
          </a:bodyPr>
          <a:lstStyle/>
          <a:p>
            <a:pPr marL="406400" algn="ctr">
              <a:spcBef>
                <a:spcPts val="235"/>
              </a:spcBef>
              <a:spcAft>
                <a:spcPts val="0"/>
              </a:spcAft>
            </a:pPr>
            <a:r>
              <a:rPr lang="en-US" sz="4000" b="1" dirty="0">
                <a:effectLst/>
                <a:latin typeface="Times New Roman" panose="02020603050405020304" pitchFamily="18" charset="0"/>
                <a:ea typeface="Times New Roman" panose="02020603050405020304" pitchFamily="18" charset="0"/>
              </a:rPr>
              <a:t>Casting of Concrete Cubes</a:t>
            </a:r>
            <a:endParaRPr lang="en-IN" sz="4000" b="1" dirty="0">
              <a:effectLst/>
              <a:latin typeface="Times New Roman" panose="02020603050405020304" pitchFamily="18" charset="0"/>
              <a:ea typeface="Times New Roman" panose="02020603050405020304" pitchFamily="18" charset="0"/>
            </a:endParaRPr>
          </a:p>
        </p:txBody>
      </p:sp>
      <p:pic>
        <p:nvPicPr>
          <p:cNvPr id="4" name="image28.png">
            <a:extLst>
              <a:ext uri="{FF2B5EF4-FFF2-40B4-BE49-F238E27FC236}">
                <a16:creationId xmlns:a16="http://schemas.microsoft.com/office/drawing/2014/main" id="{DCAEF903-8646-4C3A-9158-7F04BB355600}"/>
              </a:ext>
            </a:extLst>
          </p:cNvPr>
          <p:cNvPicPr/>
          <p:nvPr/>
        </p:nvPicPr>
        <p:blipFill>
          <a:blip r:embed="rId2" cstate="print"/>
          <a:stretch>
            <a:fillRect/>
          </a:stretch>
        </p:blipFill>
        <p:spPr>
          <a:xfrm>
            <a:off x="190005" y="1669463"/>
            <a:ext cx="11780322" cy="5075722"/>
          </a:xfrm>
          <a:prstGeom prst="rect">
            <a:avLst/>
          </a:prstGeom>
        </p:spPr>
      </p:pic>
      <p:sp>
        <p:nvSpPr>
          <p:cNvPr id="6" name="TextBox 5">
            <a:extLst>
              <a:ext uri="{FF2B5EF4-FFF2-40B4-BE49-F238E27FC236}">
                <a16:creationId xmlns:a16="http://schemas.microsoft.com/office/drawing/2014/main" id="{28C4E887-6C34-493A-A133-95B448F51E2F}"/>
              </a:ext>
            </a:extLst>
          </p:cNvPr>
          <p:cNvSpPr txBox="1"/>
          <p:nvPr/>
        </p:nvSpPr>
        <p:spPr>
          <a:xfrm>
            <a:off x="748145" y="1101979"/>
            <a:ext cx="8277102" cy="461665"/>
          </a:xfrm>
          <a:prstGeom prst="rect">
            <a:avLst/>
          </a:prstGeom>
          <a:noFill/>
        </p:spPr>
        <p:txBody>
          <a:bodyPr wrap="square">
            <a:spAutoFit/>
          </a:bodyPr>
          <a:lstStyle/>
          <a:p>
            <a:r>
              <a:rPr lang="en-US" sz="2400" dirty="0">
                <a:effectLst/>
                <a:latin typeface="Times New Roman" panose="02020603050405020304" pitchFamily="18" charset="0"/>
                <a:ea typeface="Times New Roman" panose="02020603050405020304" pitchFamily="18" charset="0"/>
              </a:rPr>
              <a:t>Flow Diagram of the process of preparation of Concrete Cubes:</a:t>
            </a:r>
            <a:endParaRPr lang="en-IN" sz="2400" dirty="0"/>
          </a:p>
        </p:txBody>
      </p:sp>
    </p:spTree>
    <p:extLst>
      <p:ext uri="{BB962C8B-B14F-4D97-AF65-F5344CB8AC3E}">
        <p14:creationId xmlns:p14="http://schemas.microsoft.com/office/powerpoint/2010/main" val="12917049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146AFC-E1D3-4ACB-BB95-DB42AF099603}"/>
              </a:ext>
            </a:extLst>
          </p:cNvPr>
          <p:cNvSpPr txBox="1"/>
          <p:nvPr/>
        </p:nvSpPr>
        <p:spPr>
          <a:xfrm>
            <a:off x="755843" y="1225448"/>
            <a:ext cx="10680314" cy="4407104"/>
          </a:xfrm>
          <a:prstGeom prst="rect">
            <a:avLst/>
          </a:prstGeom>
          <a:noFill/>
        </p:spPr>
        <p:txBody>
          <a:bodyPr wrap="square">
            <a:spAutoFit/>
          </a:bodyPr>
          <a:lstStyle/>
          <a:p>
            <a:pPr marL="406400">
              <a:lnSpc>
                <a:spcPts val="2045"/>
              </a:lnSpc>
              <a:spcBef>
                <a:spcPts val="310"/>
              </a:spcBef>
              <a:spcAft>
                <a:spcPts val="0"/>
              </a:spcAft>
            </a:pPr>
            <a:r>
              <a:rPr lang="en-US" sz="4000" b="1" dirty="0">
                <a:effectLst/>
                <a:latin typeface="Times New Roman" panose="02020603050405020304" pitchFamily="18" charset="0"/>
                <a:ea typeface="Times New Roman" panose="02020603050405020304" pitchFamily="18" charset="0"/>
              </a:rPr>
              <a:t>Procedure:</a:t>
            </a:r>
          </a:p>
          <a:p>
            <a:pPr marL="406400">
              <a:lnSpc>
                <a:spcPts val="2045"/>
              </a:lnSpc>
              <a:spcBef>
                <a:spcPts val="310"/>
              </a:spcBef>
              <a:spcAft>
                <a:spcPts val="0"/>
              </a:spcAft>
            </a:pPr>
            <a:endParaRPr lang="en-IN" sz="4000" dirty="0">
              <a:effectLst/>
              <a:latin typeface="Times New Roman" panose="02020603050405020304" pitchFamily="18" charset="0"/>
              <a:ea typeface="Times New Roman" panose="02020603050405020304" pitchFamily="18" charset="0"/>
            </a:endParaRPr>
          </a:p>
          <a:p>
            <a:pPr marL="342900" marR="545465" lvl="0" indent="-342900">
              <a:lnSpc>
                <a:spcPct val="103000"/>
              </a:lnSpc>
              <a:spcAft>
                <a:spcPts val="0"/>
              </a:spcAft>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Mix Coarse and fine aggregate with cement according to the design mix calculations, then add</a:t>
            </a:r>
            <a:r>
              <a:rPr lang="en-US" sz="2400" spc="-5"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water.</a:t>
            </a:r>
            <a:endParaRPr lang="en-IN" sz="2400" spc="-130" dirty="0">
              <a:effectLst/>
              <a:latin typeface="Times New Roman" panose="02020603050405020304" pitchFamily="18" charset="0"/>
              <a:ea typeface="Times New Roman" panose="02020603050405020304" pitchFamily="18" charset="0"/>
            </a:endParaRPr>
          </a:p>
          <a:p>
            <a:pPr marL="342900" lvl="0" indent="-342900">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We have done manual mixing </a:t>
            </a:r>
            <a:r>
              <a:rPr lang="en-US" sz="2400" spc="-15" dirty="0">
                <a:effectLst/>
                <a:latin typeface="Times New Roman" panose="02020603050405020304" pitchFamily="18" charset="0"/>
                <a:ea typeface="Times New Roman" panose="02020603050405020304" pitchFamily="18" charset="0"/>
              </a:rPr>
              <a:t>of </a:t>
            </a:r>
            <a:r>
              <a:rPr lang="en-US" sz="2400" spc="-130" dirty="0">
                <a:effectLst/>
                <a:latin typeface="Times New Roman" panose="02020603050405020304" pitchFamily="18" charset="0"/>
                <a:ea typeface="Times New Roman" panose="02020603050405020304" pitchFamily="18" charset="0"/>
              </a:rPr>
              <a:t>the</a:t>
            </a:r>
            <a:r>
              <a:rPr lang="en-US" sz="2400" spc="5"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material.</a:t>
            </a:r>
            <a:endParaRPr lang="en-IN" sz="2400" spc="-130" dirty="0">
              <a:effectLst/>
              <a:latin typeface="Times New Roman" panose="02020603050405020304" pitchFamily="18" charset="0"/>
              <a:ea typeface="Times New Roman" panose="02020603050405020304" pitchFamily="18" charset="0"/>
            </a:endParaRPr>
          </a:p>
          <a:p>
            <a:pPr marL="342900" lvl="0" indent="-342900">
              <a:spcBef>
                <a:spcPts val="45"/>
              </a:spcBef>
              <a:spcAft>
                <a:spcPts val="0"/>
              </a:spcAft>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Pour Concrete mix into the </a:t>
            </a:r>
            <a:r>
              <a:rPr lang="en-US" sz="2400" spc="-130" dirty="0" err="1">
                <a:effectLst/>
                <a:latin typeface="Times New Roman" panose="02020603050405020304" pitchFamily="18" charset="0"/>
                <a:ea typeface="Times New Roman" panose="02020603050405020304" pitchFamily="18" charset="0"/>
              </a:rPr>
              <a:t>Moulds</a:t>
            </a:r>
            <a:r>
              <a:rPr lang="en-US" sz="2400" spc="-130" dirty="0">
                <a:effectLst/>
                <a:latin typeface="Times New Roman" panose="02020603050405020304" pitchFamily="18" charset="0"/>
                <a:ea typeface="Times New Roman" panose="02020603050405020304" pitchFamily="18" charset="0"/>
              </a:rPr>
              <a:t> (oily) </a:t>
            </a:r>
            <a:r>
              <a:rPr lang="en-US" sz="2400" spc="-15" dirty="0">
                <a:effectLst/>
                <a:latin typeface="Times New Roman" panose="02020603050405020304" pitchFamily="18" charset="0"/>
                <a:ea typeface="Times New Roman" panose="02020603050405020304" pitchFamily="18" charset="0"/>
              </a:rPr>
              <a:t>of </a:t>
            </a:r>
            <a:r>
              <a:rPr lang="en-US" sz="2400" spc="-130" dirty="0">
                <a:effectLst/>
                <a:latin typeface="Times New Roman" panose="02020603050405020304" pitchFamily="18" charset="0"/>
                <a:ea typeface="Times New Roman" panose="02020603050405020304" pitchFamily="18" charset="0"/>
              </a:rPr>
              <a:t>dimension</a:t>
            </a:r>
            <a:r>
              <a:rPr lang="en-US" sz="2400" spc="-45"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150mmx150mmx150mm.</a:t>
            </a:r>
            <a:endParaRPr lang="en-IN" sz="2400" spc="-130" dirty="0">
              <a:effectLst/>
              <a:latin typeface="Times New Roman" panose="02020603050405020304" pitchFamily="18" charset="0"/>
              <a:ea typeface="Times New Roman" panose="02020603050405020304" pitchFamily="18" charset="0"/>
            </a:endParaRPr>
          </a:p>
          <a:p>
            <a:pPr marL="342900" lvl="0" indent="-342900">
              <a:spcBef>
                <a:spcPts val="40"/>
              </a:spcBef>
              <a:spcAft>
                <a:spcPts val="0"/>
              </a:spcAft>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Place these </a:t>
            </a:r>
            <a:r>
              <a:rPr lang="en-US" sz="2400" spc="-130" dirty="0" err="1">
                <a:effectLst/>
                <a:latin typeface="Times New Roman" panose="02020603050405020304" pitchFamily="18" charset="0"/>
                <a:ea typeface="Times New Roman" panose="02020603050405020304" pitchFamily="18" charset="0"/>
              </a:rPr>
              <a:t>Moulds</a:t>
            </a:r>
            <a:r>
              <a:rPr lang="en-US" sz="2400" spc="-130" dirty="0">
                <a:effectLst/>
                <a:latin typeface="Times New Roman" panose="02020603050405020304" pitchFamily="18" charset="0"/>
                <a:ea typeface="Times New Roman" panose="02020603050405020304" pitchFamily="18" charset="0"/>
              </a:rPr>
              <a:t> on vibratory machine for 15</a:t>
            </a:r>
            <a:r>
              <a:rPr lang="en-US" sz="2400" spc="-60"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minutes.</a:t>
            </a:r>
            <a:endParaRPr lang="en-IN" sz="2400" spc="-130" dirty="0">
              <a:effectLst/>
              <a:latin typeface="Times New Roman" panose="02020603050405020304" pitchFamily="18" charset="0"/>
              <a:ea typeface="Times New Roman" panose="02020603050405020304" pitchFamily="18" charset="0"/>
            </a:endParaRPr>
          </a:p>
          <a:p>
            <a:pPr marL="342900" lvl="0" indent="-342900">
              <a:spcBef>
                <a:spcPts val="65"/>
              </a:spcBef>
              <a:spcAft>
                <a:spcPts val="0"/>
              </a:spcAft>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Keep them still for 24 hours in mild moist</a:t>
            </a:r>
            <a:r>
              <a:rPr lang="en-US" sz="2400" spc="-45"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environment.</a:t>
            </a:r>
            <a:endParaRPr lang="en-IN" sz="2400" spc="-130" dirty="0">
              <a:effectLst/>
              <a:latin typeface="Times New Roman" panose="02020603050405020304" pitchFamily="18" charset="0"/>
              <a:ea typeface="Times New Roman" panose="02020603050405020304" pitchFamily="18" charset="0"/>
            </a:endParaRPr>
          </a:p>
          <a:p>
            <a:pPr marL="342900" marR="546735" lvl="0" indent="-342900">
              <a:lnSpc>
                <a:spcPct val="103000"/>
              </a:lnSpc>
              <a:spcBef>
                <a:spcPts val="65"/>
              </a:spcBef>
              <a:spcAft>
                <a:spcPts val="0"/>
              </a:spcAft>
              <a:buSzPts val="1400"/>
              <a:buFont typeface="Times New Roman" panose="02020603050405020304" pitchFamily="18" charset="0"/>
              <a:buAutoNum type="arabicPeriod"/>
              <a:tabLst>
                <a:tab pos="864235" algn="l"/>
              </a:tabLst>
            </a:pPr>
            <a:r>
              <a:rPr lang="en-US" sz="2400" spc="-130" dirty="0">
                <a:effectLst/>
                <a:latin typeface="Times New Roman" panose="02020603050405020304" pitchFamily="18" charset="0"/>
                <a:ea typeface="Times New Roman" panose="02020603050405020304" pitchFamily="18" charset="0"/>
              </a:rPr>
              <a:t>Now take them off from the </a:t>
            </a:r>
            <a:r>
              <a:rPr lang="en-US" sz="2400" spc="-130" dirty="0" err="1">
                <a:effectLst/>
                <a:latin typeface="Times New Roman" panose="02020603050405020304" pitchFamily="18" charset="0"/>
                <a:ea typeface="Times New Roman" panose="02020603050405020304" pitchFamily="18" charset="0"/>
              </a:rPr>
              <a:t>Moulds</a:t>
            </a:r>
            <a:r>
              <a:rPr lang="en-US" sz="2400" spc="-130" dirty="0">
                <a:effectLst/>
                <a:latin typeface="Times New Roman" panose="02020603050405020304" pitchFamily="18" charset="0"/>
                <a:ea typeface="Times New Roman" panose="02020603050405020304" pitchFamily="18" charset="0"/>
              </a:rPr>
              <a:t>. And cure them for 7, 14, 28 Days submerged in the</a:t>
            </a:r>
            <a:r>
              <a:rPr lang="en-US" sz="2400" spc="-25" dirty="0">
                <a:effectLst/>
                <a:latin typeface="Times New Roman" panose="02020603050405020304" pitchFamily="18" charset="0"/>
                <a:ea typeface="Times New Roman" panose="02020603050405020304" pitchFamily="18" charset="0"/>
              </a:rPr>
              <a:t> </a:t>
            </a:r>
            <a:r>
              <a:rPr lang="en-US" sz="2400" spc="-130" dirty="0">
                <a:effectLst/>
                <a:latin typeface="Times New Roman" panose="02020603050405020304" pitchFamily="18" charset="0"/>
                <a:ea typeface="Times New Roman" panose="02020603050405020304" pitchFamily="18" charset="0"/>
              </a:rPr>
              <a:t>water.</a:t>
            </a:r>
            <a:endParaRPr lang="en-IN" sz="2400" spc="-130" dirty="0">
              <a:effectLst/>
              <a:latin typeface="Times New Roman" panose="02020603050405020304" pitchFamily="18" charset="0"/>
              <a:ea typeface="Times New Roman" panose="02020603050405020304" pitchFamily="18" charset="0"/>
            </a:endParaRPr>
          </a:p>
          <a:p>
            <a:r>
              <a:rPr lang="en-US" sz="2400" dirty="0">
                <a:effectLst/>
                <a:latin typeface="Times New Roman" panose="02020603050405020304" pitchFamily="18" charset="0"/>
                <a:ea typeface="Times New Roman" panose="02020603050405020304" pitchFamily="18" charset="0"/>
              </a:rPr>
              <a:t>After the required number of days, a Compression test is performed on each cube</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7,</a:t>
            </a:r>
            <a:r>
              <a:rPr lang="en-US" sz="2400" spc="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14</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and</a:t>
            </a:r>
            <a:r>
              <a:rPr lang="en-US" sz="2400" spc="11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28</a:t>
            </a:r>
            <a:r>
              <a:rPr lang="en-US" sz="2400" spc="6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days</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in</a:t>
            </a:r>
            <a:r>
              <a:rPr lang="en-US" sz="2400" spc="9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a</a:t>
            </a:r>
            <a:r>
              <a:rPr lang="en-US" sz="2400" spc="9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set</a:t>
            </a:r>
            <a:r>
              <a:rPr lang="en-US" sz="2400" spc="100" dirty="0">
                <a:effectLst/>
                <a:latin typeface="Times New Roman" panose="02020603050405020304" pitchFamily="18" charset="0"/>
                <a:ea typeface="Times New Roman" panose="02020603050405020304" pitchFamily="18" charset="0"/>
              </a:rPr>
              <a:t> </a:t>
            </a:r>
            <a:r>
              <a:rPr lang="en-US" sz="2400" spc="-15" dirty="0">
                <a:effectLst/>
                <a:latin typeface="Times New Roman" panose="02020603050405020304" pitchFamily="18" charset="0"/>
                <a:ea typeface="Times New Roman" panose="02020603050405020304" pitchFamily="18" charset="0"/>
              </a:rPr>
              <a:t>of</a:t>
            </a:r>
            <a:r>
              <a:rPr lang="en-US" sz="2400" spc="10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3</a:t>
            </a:r>
            <a:r>
              <a:rPr lang="en-US" sz="2400" spc="80"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cubes for same composition,</a:t>
            </a:r>
            <a:r>
              <a:rPr lang="en-US" sz="2400" spc="75" dirty="0">
                <a:effectLst/>
                <a:latin typeface="Times New Roman" panose="02020603050405020304" pitchFamily="18" charset="0"/>
                <a:ea typeface="Times New Roman" panose="02020603050405020304" pitchFamily="18" charset="0"/>
              </a:rPr>
              <a:t> </a:t>
            </a:r>
            <a:r>
              <a:rPr lang="en-US" sz="2400" dirty="0">
                <a:effectLst/>
                <a:latin typeface="Times New Roman" panose="02020603050405020304" pitchFamily="18" charset="0"/>
                <a:ea typeface="Times New Roman" panose="02020603050405020304" pitchFamily="18" charset="0"/>
              </a:rPr>
              <a:t>respectively</a:t>
            </a:r>
            <a:endParaRPr lang="en-IN" sz="2400" dirty="0"/>
          </a:p>
        </p:txBody>
      </p:sp>
    </p:spTree>
    <p:extLst>
      <p:ext uri="{BB962C8B-B14F-4D97-AF65-F5344CB8AC3E}">
        <p14:creationId xmlns:p14="http://schemas.microsoft.com/office/powerpoint/2010/main" val="2790116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14B1485-D2B9-4746-9E13-0B3BE5B7CDF2}"/>
              </a:ext>
            </a:extLst>
          </p:cNvPr>
          <p:cNvSpPr txBox="1"/>
          <p:nvPr/>
        </p:nvSpPr>
        <p:spPr>
          <a:xfrm>
            <a:off x="1661886" y="711844"/>
            <a:ext cx="10344069" cy="1076128"/>
          </a:xfrm>
          <a:prstGeom prst="rect">
            <a:avLst/>
          </a:prstGeom>
          <a:noFill/>
        </p:spPr>
        <p:txBody>
          <a:bodyPr wrap="square">
            <a:spAutoFit/>
          </a:bodyPr>
          <a:lstStyle/>
          <a:p>
            <a:pPr marL="406400" marR="545465">
              <a:lnSpc>
                <a:spcPct val="103000"/>
              </a:lnSpc>
              <a:spcBef>
                <a:spcPts val="350"/>
              </a:spcBef>
              <a:spcAft>
                <a:spcPts val="0"/>
              </a:spcAft>
              <a:tabLst>
                <a:tab pos="1517650" algn="l"/>
                <a:tab pos="2816860" algn="l"/>
                <a:tab pos="4258310" algn="l"/>
                <a:tab pos="5246370" algn="l"/>
              </a:tabLst>
            </a:pPr>
            <a:r>
              <a:rPr lang="en-US" sz="3200" b="1" dirty="0">
                <a:effectLst/>
                <a:latin typeface="Times New Roman" panose="02020603050405020304" pitchFamily="18" charset="0"/>
                <a:ea typeface="Times New Roman" panose="02020603050405020304" pitchFamily="18" charset="0"/>
              </a:rPr>
              <a:t>Design Mix of M25</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grade</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of</a:t>
            </a:r>
            <a:r>
              <a:rPr lang="en-US" sz="3200" b="1" dirty="0">
                <a:latin typeface="Times New Roman" panose="02020603050405020304" pitchFamily="18" charset="0"/>
                <a:ea typeface="Times New Roman" panose="02020603050405020304" pitchFamily="18" charset="0"/>
              </a:rPr>
              <a:t> </a:t>
            </a:r>
            <a:r>
              <a:rPr lang="en-US" sz="3200" b="1" spc="-5" dirty="0">
                <a:effectLst/>
                <a:latin typeface="Times New Roman" panose="02020603050405020304" pitchFamily="18" charset="0"/>
                <a:ea typeface="Times New Roman" panose="02020603050405020304" pitchFamily="18" charset="0"/>
              </a:rPr>
              <a:t>concrete</a:t>
            </a:r>
            <a:r>
              <a:rPr lang="en-US" sz="3200" b="1" spc="-5" dirty="0">
                <a:latin typeface="Times New Roman" panose="02020603050405020304" pitchFamily="18" charset="0"/>
                <a:ea typeface="Times New Roman" panose="02020603050405020304" pitchFamily="18" charset="0"/>
              </a:rPr>
              <a:t> made with 100% recycled concrete aggregate </a:t>
            </a:r>
            <a:endParaRPr lang="en-IN" sz="3200" dirty="0">
              <a:effectLst/>
              <a:latin typeface="Times New Roman" panose="02020603050405020304" pitchFamily="18" charset="0"/>
              <a:ea typeface="Times New Roman" panose="02020603050405020304" pitchFamily="18" charset="0"/>
            </a:endParaRPr>
          </a:p>
        </p:txBody>
      </p:sp>
      <p:graphicFrame>
        <p:nvGraphicFramePr>
          <p:cNvPr id="6" name="Table 2">
            <a:extLst>
              <a:ext uri="{FF2B5EF4-FFF2-40B4-BE49-F238E27FC236}">
                <a16:creationId xmlns:a16="http://schemas.microsoft.com/office/drawing/2014/main" id="{3ED9CD11-44BB-4344-A90C-3CD1779F3E65}"/>
              </a:ext>
            </a:extLst>
          </p:cNvPr>
          <p:cNvGraphicFramePr>
            <a:graphicFrameLocks noGrp="1"/>
          </p:cNvGraphicFramePr>
          <p:nvPr>
            <p:extLst>
              <p:ext uri="{D42A27DB-BD31-4B8C-83A1-F6EECF244321}">
                <p14:modId xmlns:p14="http://schemas.microsoft.com/office/powerpoint/2010/main" val="3159994525"/>
              </p:ext>
            </p:extLst>
          </p:nvPr>
        </p:nvGraphicFramePr>
        <p:xfrm>
          <a:off x="902525" y="2125682"/>
          <a:ext cx="10022772" cy="4275120"/>
        </p:xfrm>
        <a:graphic>
          <a:graphicData uri="http://schemas.openxmlformats.org/drawingml/2006/table">
            <a:tbl>
              <a:tblPr firstRow="1" bandRow="1">
                <a:tableStyleId>{5C22544A-7EE6-4342-B048-85BDC9FD1C3A}</a:tableStyleId>
              </a:tblPr>
              <a:tblGrid>
                <a:gridCol w="3340924">
                  <a:extLst>
                    <a:ext uri="{9D8B030D-6E8A-4147-A177-3AD203B41FA5}">
                      <a16:colId xmlns:a16="http://schemas.microsoft.com/office/drawing/2014/main" val="3179250835"/>
                    </a:ext>
                  </a:extLst>
                </a:gridCol>
                <a:gridCol w="3340924">
                  <a:extLst>
                    <a:ext uri="{9D8B030D-6E8A-4147-A177-3AD203B41FA5}">
                      <a16:colId xmlns:a16="http://schemas.microsoft.com/office/drawing/2014/main" val="3536443536"/>
                    </a:ext>
                  </a:extLst>
                </a:gridCol>
                <a:gridCol w="3340924">
                  <a:extLst>
                    <a:ext uri="{9D8B030D-6E8A-4147-A177-3AD203B41FA5}">
                      <a16:colId xmlns:a16="http://schemas.microsoft.com/office/drawing/2014/main" val="3823258953"/>
                    </a:ext>
                  </a:extLst>
                </a:gridCol>
              </a:tblGrid>
              <a:tr h="712520">
                <a:tc>
                  <a:txBody>
                    <a:bodyPr/>
                    <a:lstStyle/>
                    <a:p>
                      <a:r>
                        <a:rPr lang="en-US" dirty="0"/>
                        <a:t>MATERIAL </a:t>
                      </a:r>
                      <a:endParaRPr lang="en-IN" dirty="0"/>
                    </a:p>
                  </a:txBody>
                  <a:tcPr/>
                </a:tc>
                <a:tc>
                  <a:txBody>
                    <a:bodyPr/>
                    <a:lstStyle/>
                    <a:p>
                      <a:r>
                        <a:rPr lang="en-US" dirty="0"/>
                        <a:t>DENSITY (Kg/m^3)</a:t>
                      </a:r>
                      <a:endParaRPr lang="en-IN" dirty="0"/>
                    </a:p>
                  </a:txBody>
                  <a:tcPr/>
                </a:tc>
                <a:tc>
                  <a:txBody>
                    <a:bodyPr/>
                    <a:lstStyle/>
                    <a:p>
                      <a:r>
                        <a:rPr lang="en-US" dirty="0"/>
                        <a:t>WEIGHT (Kg)</a:t>
                      </a:r>
                      <a:endParaRPr lang="en-IN" dirty="0"/>
                    </a:p>
                  </a:txBody>
                  <a:tcPr/>
                </a:tc>
                <a:extLst>
                  <a:ext uri="{0D108BD9-81ED-4DB2-BD59-A6C34878D82A}">
                    <a16:rowId xmlns:a16="http://schemas.microsoft.com/office/drawing/2014/main" val="3973068031"/>
                  </a:ext>
                </a:extLst>
              </a:tr>
              <a:tr h="712520">
                <a:tc>
                  <a:txBody>
                    <a:bodyPr/>
                    <a:lstStyle/>
                    <a:p>
                      <a:r>
                        <a:rPr lang="en-US" dirty="0"/>
                        <a:t>CEMENT</a:t>
                      </a:r>
                      <a:endParaRPr lang="en-IN" dirty="0"/>
                    </a:p>
                  </a:txBody>
                  <a:tcPr/>
                </a:tc>
                <a:tc>
                  <a:txBody>
                    <a:bodyPr/>
                    <a:lstStyle/>
                    <a:p>
                      <a:r>
                        <a:rPr lang="en-US" dirty="0"/>
                        <a:t>412  </a:t>
                      </a:r>
                      <a:endParaRPr lang="en-IN" dirty="0"/>
                    </a:p>
                  </a:txBody>
                  <a:tcPr/>
                </a:tc>
                <a:tc>
                  <a:txBody>
                    <a:bodyPr/>
                    <a:lstStyle/>
                    <a:p>
                      <a:r>
                        <a:rPr lang="en-US" dirty="0"/>
                        <a:t>12.5145</a:t>
                      </a:r>
                      <a:endParaRPr lang="en-IN" dirty="0"/>
                    </a:p>
                  </a:txBody>
                  <a:tcPr/>
                </a:tc>
                <a:extLst>
                  <a:ext uri="{0D108BD9-81ED-4DB2-BD59-A6C34878D82A}">
                    <a16:rowId xmlns:a16="http://schemas.microsoft.com/office/drawing/2014/main" val="3919460646"/>
                  </a:ext>
                </a:extLst>
              </a:tr>
              <a:tr h="712520">
                <a:tc>
                  <a:txBody>
                    <a:bodyPr/>
                    <a:lstStyle/>
                    <a:p>
                      <a:r>
                        <a:rPr lang="en-US" dirty="0"/>
                        <a:t>WATER</a:t>
                      </a:r>
                      <a:endParaRPr lang="en-IN" dirty="0"/>
                    </a:p>
                  </a:txBody>
                  <a:tcPr/>
                </a:tc>
                <a:tc>
                  <a:txBody>
                    <a:bodyPr/>
                    <a:lstStyle/>
                    <a:p>
                      <a:r>
                        <a:rPr lang="en-US" dirty="0"/>
                        <a:t>186</a:t>
                      </a:r>
                      <a:endParaRPr lang="en-IN" dirty="0"/>
                    </a:p>
                  </a:txBody>
                  <a:tcPr/>
                </a:tc>
                <a:tc>
                  <a:txBody>
                    <a:bodyPr/>
                    <a:lstStyle/>
                    <a:p>
                      <a:r>
                        <a:rPr lang="en-US" dirty="0"/>
                        <a:t>5.64975</a:t>
                      </a:r>
                      <a:endParaRPr lang="en-IN" dirty="0"/>
                    </a:p>
                  </a:txBody>
                  <a:tcPr/>
                </a:tc>
                <a:extLst>
                  <a:ext uri="{0D108BD9-81ED-4DB2-BD59-A6C34878D82A}">
                    <a16:rowId xmlns:a16="http://schemas.microsoft.com/office/drawing/2014/main" val="3692445080"/>
                  </a:ext>
                </a:extLst>
              </a:tr>
              <a:tr h="712520">
                <a:tc>
                  <a:txBody>
                    <a:bodyPr/>
                    <a:lstStyle/>
                    <a:p>
                      <a:r>
                        <a:rPr lang="en-US" dirty="0"/>
                        <a:t>FINE AGGREGATE </a:t>
                      </a:r>
                      <a:endParaRPr lang="en-IN" dirty="0"/>
                    </a:p>
                  </a:txBody>
                  <a:tcPr/>
                </a:tc>
                <a:tc>
                  <a:txBody>
                    <a:bodyPr/>
                    <a:lstStyle/>
                    <a:p>
                      <a:r>
                        <a:rPr lang="en-US" dirty="0"/>
                        <a:t>581</a:t>
                      </a:r>
                      <a:endParaRPr lang="en-IN" dirty="0"/>
                    </a:p>
                  </a:txBody>
                  <a:tcPr/>
                </a:tc>
                <a:tc>
                  <a:txBody>
                    <a:bodyPr/>
                    <a:lstStyle/>
                    <a:p>
                      <a:r>
                        <a:rPr lang="en-US" dirty="0"/>
                        <a:t>17.65</a:t>
                      </a:r>
                      <a:endParaRPr lang="en-IN" dirty="0"/>
                    </a:p>
                  </a:txBody>
                  <a:tcPr/>
                </a:tc>
                <a:extLst>
                  <a:ext uri="{0D108BD9-81ED-4DB2-BD59-A6C34878D82A}">
                    <a16:rowId xmlns:a16="http://schemas.microsoft.com/office/drawing/2014/main" val="2292021854"/>
                  </a:ext>
                </a:extLst>
              </a:tr>
              <a:tr h="712520">
                <a:tc>
                  <a:txBody>
                    <a:bodyPr/>
                    <a:lstStyle/>
                    <a:p>
                      <a:r>
                        <a:rPr lang="en-US" dirty="0"/>
                        <a:t>COARSE AGGREGATE (RCA)</a:t>
                      </a:r>
                      <a:endParaRPr lang="en-IN" dirty="0"/>
                    </a:p>
                  </a:txBody>
                  <a:tcPr/>
                </a:tc>
                <a:tc>
                  <a:txBody>
                    <a:bodyPr/>
                    <a:lstStyle/>
                    <a:p>
                      <a:r>
                        <a:rPr lang="en-US" dirty="0"/>
                        <a:t>1097</a:t>
                      </a:r>
                      <a:endParaRPr lang="en-IN" dirty="0"/>
                    </a:p>
                  </a:txBody>
                  <a:tcPr/>
                </a:tc>
                <a:tc>
                  <a:txBody>
                    <a:bodyPr/>
                    <a:lstStyle/>
                    <a:p>
                      <a:r>
                        <a:rPr lang="en-US" dirty="0"/>
                        <a:t>33.321</a:t>
                      </a:r>
                      <a:endParaRPr lang="en-IN" dirty="0"/>
                    </a:p>
                  </a:txBody>
                  <a:tcPr/>
                </a:tc>
                <a:extLst>
                  <a:ext uri="{0D108BD9-81ED-4DB2-BD59-A6C34878D82A}">
                    <a16:rowId xmlns:a16="http://schemas.microsoft.com/office/drawing/2014/main" val="1892946478"/>
                  </a:ext>
                </a:extLst>
              </a:tr>
              <a:tr h="712520">
                <a:tc>
                  <a:txBody>
                    <a:bodyPr/>
                    <a:lstStyle/>
                    <a:p>
                      <a:r>
                        <a:rPr lang="en-US" dirty="0"/>
                        <a:t>WATER CEMENT RATIO</a:t>
                      </a:r>
                      <a:endParaRPr lang="en-IN" dirty="0"/>
                    </a:p>
                  </a:txBody>
                  <a:tcPr/>
                </a:tc>
                <a:tc>
                  <a:txBody>
                    <a:bodyPr/>
                    <a:lstStyle/>
                    <a:p>
                      <a:r>
                        <a:rPr lang="en-US" dirty="0"/>
                        <a:t>0.49</a:t>
                      </a:r>
                      <a:endParaRPr lang="en-IN" dirty="0"/>
                    </a:p>
                  </a:txBody>
                  <a:tcPr/>
                </a:tc>
                <a:tc>
                  <a:txBody>
                    <a:bodyPr/>
                    <a:lstStyle/>
                    <a:p>
                      <a:r>
                        <a:rPr lang="en-US" dirty="0"/>
                        <a:t>-</a:t>
                      </a:r>
                      <a:endParaRPr lang="en-IN" dirty="0"/>
                    </a:p>
                  </a:txBody>
                  <a:tcPr/>
                </a:tc>
                <a:extLst>
                  <a:ext uri="{0D108BD9-81ED-4DB2-BD59-A6C34878D82A}">
                    <a16:rowId xmlns:a16="http://schemas.microsoft.com/office/drawing/2014/main" val="3151877255"/>
                  </a:ext>
                </a:extLst>
              </a:tr>
            </a:tbl>
          </a:graphicData>
        </a:graphic>
      </p:graphicFrame>
    </p:spTree>
    <p:extLst>
      <p:ext uri="{BB962C8B-B14F-4D97-AF65-F5344CB8AC3E}">
        <p14:creationId xmlns:p14="http://schemas.microsoft.com/office/powerpoint/2010/main" val="27293784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1.jpeg">
            <a:extLst>
              <a:ext uri="{FF2B5EF4-FFF2-40B4-BE49-F238E27FC236}">
                <a16:creationId xmlns:a16="http://schemas.microsoft.com/office/drawing/2014/main" id="{F818C4C2-2DBB-46CC-AE8A-247513FE0BA5}"/>
              </a:ext>
            </a:extLst>
          </p:cNvPr>
          <p:cNvPicPr/>
          <p:nvPr/>
        </p:nvPicPr>
        <p:blipFill>
          <a:blip r:embed="rId2" cstate="print"/>
          <a:stretch>
            <a:fillRect/>
          </a:stretch>
        </p:blipFill>
        <p:spPr>
          <a:xfrm>
            <a:off x="65590" y="170549"/>
            <a:ext cx="12060820" cy="6516902"/>
          </a:xfrm>
          <a:prstGeom prst="rect">
            <a:avLst/>
          </a:prstGeom>
        </p:spPr>
      </p:pic>
    </p:spTree>
    <p:extLst>
      <p:ext uri="{BB962C8B-B14F-4D97-AF65-F5344CB8AC3E}">
        <p14:creationId xmlns:p14="http://schemas.microsoft.com/office/powerpoint/2010/main" val="3986485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31C05FE-1A6E-7C41-4620-CE21F0320AD6}"/>
              </a:ext>
            </a:extLst>
          </p:cNvPr>
          <p:cNvSpPr>
            <a:spLocks noGrp="1"/>
          </p:cNvSpPr>
          <p:nvPr>
            <p:ph type="subTitle" idx="1"/>
          </p:nvPr>
        </p:nvSpPr>
        <p:spPr>
          <a:xfrm>
            <a:off x="463826" y="2104542"/>
            <a:ext cx="11264347" cy="3631240"/>
          </a:xfrm>
        </p:spPr>
        <p:txBody>
          <a:bodyPr>
            <a:normAutofit/>
          </a:bodyPr>
          <a:lstStyle/>
          <a:p>
            <a:pPr algn="l"/>
            <a:r>
              <a:rPr lang="en-US" sz="2800" b="0" i="0" dirty="0">
                <a:effectLst/>
                <a:latin typeface="Söhne"/>
              </a:rPr>
              <a:t>Recycled Concrete Aggregate (RCA) is a sustainable construction material that can be used as a replacement for conventional aggregates in concrete production to some extent. This project presentation report outlines the objectives, methodology, and key findings of a various tests conducted on RCA and come to a conclusion that how much percentage of natural aggregate can be replace with RCA with negligible effect on strength of the concrete.</a:t>
            </a:r>
            <a:endParaRPr lang="en-IN" sz="2800" dirty="0"/>
          </a:p>
        </p:txBody>
      </p:sp>
      <p:pic>
        <p:nvPicPr>
          <p:cNvPr id="4" name="Picture 3">
            <a:extLst>
              <a:ext uri="{FF2B5EF4-FFF2-40B4-BE49-F238E27FC236}">
                <a16:creationId xmlns:a16="http://schemas.microsoft.com/office/drawing/2014/main" id="{232DFF66-4B66-445A-98FD-F0B87442C48B}"/>
              </a:ext>
            </a:extLst>
          </p:cNvPr>
          <p:cNvPicPr>
            <a:picLocks noChangeAspect="1"/>
          </p:cNvPicPr>
          <p:nvPr/>
        </p:nvPicPr>
        <p:blipFill rotWithShape="1">
          <a:blip r:embed="rId2"/>
          <a:srcRect t="21322" b="24185"/>
          <a:stretch/>
        </p:blipFill>
        <p:spPr>
          <a:xfrm>
            <a:off x="3330221" y="418486"/>
            <a:ext cx="5531555" cy="1544922"/>
          </a:xfrm>
          <a:prstGeom prst="rect">
            <a:avLst/>
          </a:prstGeom>
        </p:spPr>
      </p:pic>
    </p:spTree>
    <p:extLst>
      <p:ext uri="{BB962C8B-B14F-4D97-AF65-F5344CB8AC3E}">
        <p14:creationId xmlns:p14="http://schemas.microsoft.com/office/powerpoint/2010/main" val="9241118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2">
            <a:extLst>
              <a:ext uri="{FF2B5EF4-FFF2-40B4-BE49-F238E27FC236}">
                <a16:creationId xmlns:a16="http://schemas.microsoft.com/office/drawing/2014/main" id="{542FAE36-F6C5-4511-8B9F-AE9EE52BFAE9}"/>
              </a:ext>
            </a:extLst>
          </p:cNvPr>
          <p:cNvGraphicFramePr>
            <a:graphicFrameLocks noGrp="1"/>
          </p:cNvGraphicFramePr>
          <p:nvPr>
            <p:extLst>
              <p:ext uri="{D42A27DB-BD31-4B8C-83A1-F6EECF244321}">
                <p14:modId xmlns:p14="http://schemas.microsoft.com/office/powerpoint/2010/main" val="1352621950"/>
              </p:ext>
            </p:extLst>
          </p:nvPr>
        </p:nvGraphicFramePr>
        <p:xfrm>
          <a:off x="1187531" y="2018805"/>
          <a:ext cx="9939645" cy="2878600"/>
        </p:xfrm>
        <a:graphic>
          <a:graphicData uri="http://schemas.openxmlformats.org/drawingml/2006/table">
            <a:tbl>
              <a:tblPr firstRow="1" bandRow="1">
                <a:tableStyleId>{5C22544A-7EE6-4342-B048-85BDC9FD1C3A}</a:tableStyleId>
              </a:tblPr>
              <a:tblGrid>
                <a:gridCol w="1987929">
                  <a:extLst>
                    <a:ext uri="{9D8B030D-6E8A-4147-A177-3AD203B41FA5}">
                      <a16:colId xmlns:a16="http://schemas.microsoft.com/office/drawing/2014/main" val="1487779937"/>
                    </a:ext>
                  </a:extLst>
                </a:gridCol>
                <a:gridCol w="1987929">
                  <a:extLst>
                    <a:ext uri="{9D8B030D-6E8A-4147-A177-3AD203B41FA5}">
                      <a16:colId xmlns:a16="http://schemas.microsoft.com/office/drawing/2014/main" val="2769106961"/>
                    </a:ext>
                  </a:extLst>
                </a:gridCol>
                <a:gridCol w="1987929">
                  <a:extLst>
                    <a:ext uri="{9D8B030D-6E8A-4147-A177-3AD203B41FA5}">
                      <a16:colId xmlns:a16="http://schemas.microsoft.com/office/drawing/2014/main" val="3316527747"/>
                    </a:ext>
                  </a:extLst>
                </a:gridCol>
                <a:gridCol w="1987929">
                  <a:extLst>
                    <a:ext uri="{9D8B030D-6E8A-4147-A177-3AD203B41FA5}">
                      <a16:colId xmlns:a16="http://schemas.microsoft.com/office/drawing/2014/main" val="3978508162"/>
                    </a:ext>
                  </a:extLst>
                </a:gridCol>
                <a:gridCol w="1987929">
                  <a:extLst>
                    <a:ext uri="{9D8B030D-6E8A-4147-A177-3AD203B41FA5}">
                      <a16:colId xmlns:a16="http://schemas.microsoft.com/office/drawing/2014/main" val="3981294412"/>
                    </a:ext>
                  </a:extLst>
                </a:gridCol>
              </a:tblGrid>
              <a:tr h="719650">
                <a:tc>
                  <a:txBody>
                    <a:bodyPr/>
                    <a:lstStyle/>
                    <a:p>
                      <a:r>
                        <a:rPr lang="en-US" dirty="0"/>
                        <a:t>DAYS</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AVERAGE</a:t>
                      </a:r>
                      <a:endParaRPr lang="en-IN" dirty="0"/>
                    </a:p>
                  </a:txBody>
                  <a:tcPr/>
                </a:tc>
                <a:extLst>
                  <a:ext uri="{0D108BD9-81ED-4DB2-BD59-A6C34878D82A}">
                    <a16:rowId xmlns:a16="http://schemas.microsoft.com/office/drawing/2014/main" val="4027341134"/>
                  </a:ext>
                </a:extLst>
              </a:tr>
              <a:tr h="719650">
                <a:tc>
                  <a:txBody>
                    <a:bodyPr/>
                    <a:lstStyle/>
                    <a:p>
                      <a:r>
                        <a:rPr lang="en-US" dirty="0"/>
                        <a:t>7 days</a:t>
                      </a:r>
                      <a:endParaRPr lang="en-IN" dirty="0"/>
                    </a:p>
                  </a:txBody>
                  <a:tcPr/>
                </a:tc>
                <a:tc>
                  <a:txBody>
                    <a:bodyPr/>
                    <a:lstStyle/>
                    <a:p>
                      <a:r>
                        <a:rPr lang="en-US" dirty="0"/>
                        <a:t>213 KN</a:t>
                      </a:r>
                      <a:endParaRPr lang="en-IN" dirty="0"/>
                    </a:p>
                  </a:txBody>
                  <a:tcPr/>
                </a:tc>
                <a:tc>
                  <a:txBody>
                    <a:bodyPr/>
                    <a:lstStyle/>
                    <a:p>
                      <a:r>
                        <a:rPr lang="en-US" dirty="0"/>
                        <a:t>237 KN</a:t>
                      </a:r>
                      <a:endParaRPr lang="en-IN" dirty="0"/>
                    </a:p>
                  </a:txBody>
                  <a:tcPr/>
                </a:tc>
                <a:tc>
                  <a:txBody>
                    <a:bodyPr/>
                    <a:lstStyle/>
                    <a:p>
                      <a:r>
                        <a:rPr lang="en-US" dirty="0"/>
                        <a:t>158 KN</a:t>
                      </a:r>
                      <a:endParaRPr lang="en-IN" dirty="0"/>
                    </a:p>
                  </a:txBody>
                  <a:tcPr/>
                </a:tc>
                <a:tc>
                  <a:txBody>
                    <a:bodyPr/>
                    <a:lstStyle/>
                    <a:p>
                      <a:r>
                        <a:rPr lang="en-US" dirty="0"/>
                        <a:t>202 KN</a:t>
                      </a:r>
                      <a:endParaRPr lang="en-IN" dirty="0"/>
                    </a:p>
                  </a:txBody>
                  <a:tcPr/>
                </a:tc>
                <a:extLst>
                  <a:ext uri="{0D108BD9-81ED-4DB2-BD59-A6C34878D82A}">
                    <a16:rowId xmlns:a16="http://schemas.microsoft.com/office/drawing/2014/main" val="472037971"/>
                  </a:ext>
                </a:extLst>
              </a:tr>
              <a:tr h="719650">
                <a:tc>
                  <a:txBody>
                    <a:bodyPr/>
                    <a:lstStyle/>
                    <a:p>
                      <a:r>
                        <a:rPr lang="en-US" dirty="0"/>
                        <a:t>14 days</a:t>
                      </a:r>
                      <a:endParaRPr lang="en-IN" dirty="0"/>
                    </a:p>
                  </a:txBody>
                  <a:tcPr/>
                </a:tc>
                <a:tc>
                  <a:txBody>
                    <a:bodyPr/>
                    <a:lstStyle/>
                    <a:p>
                      <a:r>
                        <a:rPr lang="en-US" dirty="0"/>
                        <a:t>295 KN</a:t>
                      </a:r>
                      <a:endParaRPr lang="en-IN" dirty="0"/>
                    </a:p>
                  </a:txBody>
                  <a:tcPr/>
                </a:tc>
                <a:tc>
                  <a:txBody>
                    <a:bodyPr/>
                    <a:lstStyle/>
                    <a:p>
                      <a:r>
                        <a:rPr lang="en-US" dirty="0"/>
                        <a:t>328 KN</a:t>
                      </a:r>
                      <a:endParaRPr lang="en-IN" dirty="0"/>
                    </a:p>
                  </a:txBody>
                  <a:tcPr/>
                </a:tc>
                <a:tc>
                  <a:txBody>
                    <a:bodyPr/>
                    <a:lstStyle/>
                    <a:p>
                      <a:r>
                        <a:rPr lang="en-US" dirty="0"/>
                        <a:t>219 KN</a:t>
                      </a:r>
                      <a:endParaRPr lang="en-IN" dirty="0"/>
                    </a:p>
                  </a:txBody>
                  <a:tcPr/>
                </a:tc>
                <a:tc>
                  <a:txBody>
                    <a:bodyPr/>
                    <a:lstStyle/>
                    <a:p>
                      <a:r>
                        <a:rPr lang="en-US" dirty="0"/>
                        <a:t>280 KN</a:t>
                      </a:r>
                      <a:endParaRPr lang="en-IN" dirty="0"/>
                    </a:p>
                  </a:txBody>
                  <a:tcPr/>
                </a:tc>
                <a:extLst>
                  <a:ext uri="{0D108BD9-81ED-4DB2-BD59-A6C34878D82A}">
                    <a16:rowId xmlns:a16="http://schemas.microsoft.com/office/drawing/2014/main" val="4164875495"/>
                  </a:ext>
                </a:extLst>
              </a:tr>
              <a:tr h="719650">
                <a:tc>
                  <a:txBody>
                    <a:bodyPr/>
                    <a:lstStyle/>
                    <a:p>
                      <a:r>
                        <a:rPr lang="en-US" dirty="0"/>
                        <a:t>28 days</a:t>
                      </a:r>
                      <a:endParaRPr lang="en-IN" dirty="0"/>
                    </a:p>
                  </a:txBody>
                  <a:tcPr/>
                </a:tc>
                <a:tc>
                  <a:txBody>
                    <a:bodyPr/>
                    <a:lstStyle/>
                    <a:p>
                      <a:r>
                        <a:rPr lang="en-US" dirty="0"/>
                        <a:t>328 KN</a:t>
                      </a:r>
                      <a:endParaRPr lang="en-IN" dirty="0"/>
                    </a:p>
                  </a:txBody>
                  <a:tcPr/>
                </a:tc>
                <a:tc>
                  <a:txBody>
                    <a:bodyPr/>
                    <a:lstStyle/>
                    <a:p>
                      <a:r>
                        <a:rPr lang="en-US" dirty="0"/>
                        <a:t>365 KN</a:t>
                      </a:r>
                      <a:endParaRPr lang="en-IN" dirty="0"/>
                    </a:p>
                  </a:txBody>
                  <a:tcPr/>
                </a:tc>
                <a:tc>
                  <a:txBody>
                    <a:bodyPr/>
                    <a:lstStyle/>
                    <a:p>
                      <a:r>
                        <a:rPr lang="en-US" dirty="0"/>
                        <a:t>244 KN</a:t>
                      </a:r>
                      <a:endParaRPr lang="en-IN" dirty="0"/>
                    </a:p>
                  </a:txBody>
                  <a:tcPr/>
                </a:tc>
                <a:tc>
                  <a:txBody>
                    <a:bodyPr/>
                    <a:lstStyle/>
                    <a:p>
                      <a:r>
                        <a:rPr lang="en-US" b="1" dirty="0"/>
                        <a:t>312.3 KN</a:t>
                      </a:r>
                      <a:endParaRPr lang="en-IN" b="1" dirty="0"/>
                    </a:p>
                  </a:txBody>
                  <a:tcPr/>
                </a:tc>
                <a:extLst>
                  <a:ext uri="{0D108BD9-81ED-4DB2-BD59-A6C34878D82A}">
                    <a16:rowId xmlns:a16="http://schemas.microsoft.com/office/drawing/2014/main" val="3578403346"/>
                  </a:ext>
                </a:extLst>
              </a:tr>
            </a:tbl>
          </a:graphicData>
        </a:graphic>
      </p:graphicFrame>
      <p:sp>
        <p:nvSpPr>
          <p:cNvPr id="5" name="TextBox 4">
            <a:extLst>
              <a:ext uri="{FF2B5EF4-FFF2-40B4-BE49-F238E27FC236}">
                <a16:creationId xmlns:a16="http://schemas.microsoft.com/office/drawing/2014/main" id="{4D4048A5-7791-4A00-955B-0F24971BD8ED}"/>
              </a:ext>
            </a:extLst>
          </p:cNvPr>
          <p:cNvSpPr txBox="1"/>
          <p:nvPr/>
        </p:nvSpPr>
        <p:spPr>
          <a:xfrm>
            <a:off x="2020783" y="607358"/>
            <a:ext cx="8655134" cy="1077218"/>
          </a:xfrm>
          <a:prstGeom prst="rect">
            <a:avLst/>
          </a:prstGeom>
          <a:noFill/>
        </p:spPr>
        <p:txBody>
          <a:bodyPr wrap="square">
            <a:spAutoFit/>
          </a:bodyPr>
          <a:lstStyle/>
          <a:p>
            <a:pPr marL="406400" algn="ctr">
              <a:spcBef>
                <a:spcPts val="775"/>
              </a:spcBef>
            </a:pPr>
            <a:r>
              <a:rPr lang="en-US" sz="3200" b="1" dirty="0">
                <a:effectLst/>
                <a:latin typeface="Times New Roman" panose="02020603050405020304" pitchFamily="18" charset="0"/>
                <a:ea typeface="Times New Roman" panose="02020603050405020304" pitchFamily="18" charset="0"/>
              </a:rPr>
              <a:t>Compression Test result of concrete cubes made with 100% recycled concrete aggregate </a:t>
            </a:r>
            <a:endParaRPr lang="en-IN" sz="2400" b="1" dirty="0">
              <a:effectLst/>
              <a:latin typeface="Times New Roman" panose="02020603050405020304" pitchFamily="18" charset="0"/>
              <a:ea typeface="Times New Roman" panose="02020603050405020304" pitchFamily="18" charset="0"/>
            </a:endParaRPr>
          </a:p>
        </p:txBody>
      </p:sp>
      <p:sp>
        <p:nvSpPr>
          <p:cNvPr id="6" name="Title 1">
            <a:extLst>
              <a:ext uri="{FF2B5EF4-FFF2-40B4-BE49-F238E27FC236}">
                <a16:creationId xmlns:a16="http://schemas.microsoft.com/office/drawing/2014/main" id="{07F22418-5DEA-4F93-9B8C-CC14F5B65F16}"/>
              </a:ext>
            </a:extLst>
          </p:cNvPr>
          <p:cNvSpPr txBox="1">
            <a:spLocks/>
          </p:cNvSpPr>
          <p:nvPr/>
        </p:nvSpPr>
        <p:spPr>
          <a:xfrm>
            <a:off x="2572640" y="5231634"/>
            <a:ext cx="6559485" cy="134729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300" dirty="0"/>
              <a:t>Average compressive strength for </a:t>
            </a:r>
            <a:r>
              <a:rPr lang="en-IN" sz="2300" b="1" dirty="0"/>
              <a:t>28 days </a:t>
            </a:r>
            <a:r>
              <a:rPr lang="en-IN" sz="2300" dirty="0"/>
              <a:t>=312.3KN </a:t>
            </a:r>
          </a:p>
          <a:p>
            <a:endParaRPr lang="en-IN" sz="2300" dirty="0"/>
          </a:p>
          <a:p>
            <a:r>
              <a:rPr lang="en-IN" sz="2300" dirty="0"/>
              <a:t>                                                                           =</a:t>
            </a:r>
            <a:r>
              <a:rPr lang="en-IN" sz="2300" b="1" dirty="0"/>
              <a:t>13.86 N/mm^2 </a:t>
            </a:r>
            <a:br>
              <a:rPr lang="en-IN" dirty="0"/>
            </a:br>
            <a:endParaRPr lang="en-IN" dirty="0"/>
          </a:p>
        </p:txBody>
      </p:sp>
    </p:spTree>
    <p:extLst>
      <p:ext uri="{BB962C8B-B14F-4D97-AF65-F5344CB8AC3E}">
        <p14:creationId xmlns:p14="http://schemas.microsoft.com/office/powerpoint/2010/main" val="31211809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19EC1BFA-6E19-45A5-BE52-E5A48F6A44B8}"/>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39A89ACB-0417-401A-A2A4-CA83FFB4BEEE}"/>
              </a:ext>
            </a:extLst>
          </p:cNvPr>
          <p:cNvSpPr txBox="1"/>
          <p:nvPr/>
        </p:nvSpPr>
        <p:spPr>
          <a:xfrm>
            <a:off x="1388753" y="457200"/>
            <a:ext cx="10344069" cy="1076128"/>
          </a:xfrm>
          <a:prstGeom prst="rect">
            <a:avLst/>
          </a:prstGeom>
          <a:noFill/>
        </p:spPr>
        <p:txBody>
          <a:bodyPr wrap="square">
            <a:spAutoFit/>
          </a:bodyPr>
          <a:lstStyle/>
          <a:p>
            <a:pPr marL="406400" marR="545465">
              <a:lnSpc>
                <a:spcPct val="103000"/>
              </a:lnSpc>
              <a:spcBef>
                <a:spcPts val="350"/>
              </a:spcBef>
              <a:spcAft>
                <a:spcPts val="0"/>
              </a:spcAft>
              <a:tabLst>
                <a:tab pos="1517650" algn="l"/>
                <a:tab pos="2816860" algn="l"/>
                <a:tab pos="4258310" algn="l"/>
                <a:tab pos="5246370" algn="l"/>
              </a:tabLst>
            </a:pPr>
            <a:r>
              <a:rPr lang="en-US" sz="3200" b="1" dirty="0">
                <a:effectLst/>
                <a:latin typeface="Times New Roman" panose="02020603050405020304" pitchFamily="18" charset="0"/>
                <a:ea typeface="Times New Roman" panose="02020603050405020304" pitchFamily="18" charset="0"/>
              </a:rPr>
              <a:t>Design Mix of M25</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grade</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of</a:t>
            </a:r>
            <a:r>
              <a:rPr lang="en-US" sz="3200" b="1" dirty="0">
                <a:latin typeface="Times New Roman" panose="02020603050405020304" pitchFamily="18" charset="0"/>
                <a:ea typeface="Times New Roman" panose="02020603050405020304" pitchFamily="18" charset="0"/>
              </a:rPr>
              <a:t> </a:t>
            </a:r>
            <a:r>
              <a:rPr lang="en-US" sz="3200" b="1" spc="-5" dirty="0">
                <a:effectLst/>
                <a:latin typeface="Times New Roman" panose="02020603050405020304" pitchFamily="18" charset="0"/>
                <a:ea typeface="Times New Roman" panose="02020603050405020304" pitchFamily="18" charset="0"/>
              </a:rPr>
              <a:t>concrete</a:t>
            </a:r>
            <a:r>
              <a:rPr lang="en-US" sz="3200" b="1" spc="-5" dirty="0">
                <a:latin typeface="Times New Roman" panose="02020603050405020304" pitchFamily="18" charset="0"/>
                <a:ea typeface="Times New Roman" panose="02020603050405020304" pitchFamily="18" charset="0"/>
              </a:rPr>
              <a:t> made with 30% recycled concrete aggregate </a:t>
            </a:r>
            <a:endParaRPr lang="en-IN" sz="3200" dirty="0">
              <a:effectLst/>
              <a:latin typeface="Times New Roman" panose="02020603050405020304" pitchFamily="18" charset="0"/>
              <a:ea typeface="Times New Roman" panose="02020603050405020304" pitchFamily="18" charset="0"/>
            </a:endParaRPr>
          </a:p>
        </p:txBody>
      </p:sp>
      <p:graphicFrame>
        <p:nvGraphicFramePr>
          <p:cNvPr id="7" name="Table 2">
            <a:extLst>
              <a:ext uri="{FF2B5EF4-FFF2-40B4-BE49-F238E27FC236}">
                <a16:creationId xmlns:a16="http://schemas.microsoft.com/office/drawing/2014/main" id="{59EE5B1D-F712-4836-9D31-885692D98D0C}"/>
              </a:ext>
            </a:extLst>
          </p:cNvPr>
          <p:cNvGraphicFramePr>
            <a:graphicFrameLocks noGrp="1"/>
          </p:cNvGraphicFramePr>
          <p:nvPr>
            <p:extLst>
              <p:ext uri="{D42A27DB-BD31-4B8C-83A1-F6EECF244321}">
                <p14:modId xmlns:p14="http://schemas.microsoft.com/office/powerpoint/2010/main" val="3922406009"/>
              </p:ext>
            </p:extLst>
          </p:nvPr>
        </p:nvGraphicFramePr>
        <p:xfrm>
          <a:off x="1388752" y="2090057"/>
          <a:ext cx="9156536" cy="4025728"/>
        </p:xfrm>
        <a:graphic>
          <a:graphicData uri="http://schemas.openxmlformats.org/drawingml/2006/table">
            <a:tbl>
              <a:tblPr firstRow="1" bandRow="1">
                <a:tableStyleId>{5C22544A-7EE6-4342-B048-85BDC9FD1C3A}</a:tableStyleId>
              </a:tblPr>
              <a:tblGrid>
                <a:gridCol w="4578268">
                  <a:extLst>
                    <a:ext uri="{9D8B030D-6E8A-4147-A177-3AD203B41FA5}">
                      <a16:colId xmlns:a16="http://schemas.microsoft.com/office/drawing/2014/main" val="4094390742"/>
                    </a:ext>
                  </a:extLst>
                </a:gridCol>
                <a:gridCol w="4578268">
                  <a:extLst>
                    <a:ext uri="{9D8B030D-6E8A-4147-A177-3AD203B41FA5}">
                      <a16:colId xmlns:a16="http://schemas.microsoft.com/office/drawing/2014/main" val="2733088892"/>
                    </a:ext>
                  </a:extLst>
                </a:gridCol>
              </a:tblGrid>
              <a:tr h="575104">
                <a:tc>
                  <a:txBody>
                    <a:bodyPr/>
                    <a:lstStyle/>
                    <a:p>
                      <a:r>
                        <a:rPr lang="en-US" dirty="0"/>
                        <a:t>MATERIAL </a:t>
                      </a:r>
                      <a:endParaRPr lang="en-IN" dirty="0"/>
                    </a:p>
                  </a:txBody>
                  <a:tcPr/>
                </a:tc>
                <a:tc>
                  <a:txBody>
                    <a:bodyPr/>
                    <a:lstStyle/>
                    <a:p>
                      <a:r>
                        <a:rPr lang="en-US" dirty="0"/>
                        <a:t>WEIGHT (Kg)</a:t>
                      </a:r>
                      <a:endParaRPr lang="en-IN" dirty="0"/>
                    </a:p>
                  </a:txBody>
                  <a:tcPr/>
                </a:tc>
                <a:extLst>
                  <a:ext uri="{0D108BD9-81ED-4DB2-BD59-A6C34878D82A}">
                    <a16:rowId xmlns:a16="http://schemas.microsoft.com/office/drawing/2014/main" val="100222227"/>
                  </a:ext>
                </a:extLst>
              </a:tr>
              <a:tr h="575104">
                <a:tc>
                  <a:txBody>
                    <a:bodyPr/>
                    <a:lstStyle/>
                    <a:p>
                      <a:r>
                        <a:rPr lang="en-US" dirty="0"/>
                        <a:t>CEMENT</a:t>
                      </a:r>
                      <a:endParaRPr lang="en-IN" dirty="0"/>
                    </a:p>
                  </a:txBody>
                  <a:tcPr/>
                </a:tc>
                <a:tc>
                  <a:txBody>
                    <a:bodyPr/>
                    <a:lstStyle/>
                    <a:p>
                      <a:r>
                        <a:rPr lang="en-US" dirty="0"/>
                        <a:t>12.5145</a:t>
                      </a:r>
                      <a:endParaRPr lang="en-IN" dirty="0"/>
                    </a:p>
                  </a:txBody>
                  <a:tcPr/>
                </a:tc>
                <a:extLst>
                  <a:ext uri="{0D108BD9-81ED-4DB2-BD59-A6C34878D82A}">
                    <a16:rowId xmlns:a16="http://schemas.microsoft.com/office/drawing/2014/main" val="2570071949"/>
                  </a:ext>
                </a:extLst>
              </a:tr>
              <a:tr h="575104">
                <a:tc>
                  <a:txBody>
                    <a:bodyPr/>
                    <a:lstStyle/>
                    <a:p>
                      <a:r>
                        <a:rPr lang="en-US" dirty="0"/>
                        <a:t>WATER</a:t>
                      </a:r>
                      <a:endParaRPr lang="en-IN" dirty="0"/>
                    </a:p>
                  </a:txBody>
                  <a:tcPr/>
                </a:tc>
                <a:tc>
                  <a:txBody>
                    <a:bodyPr/>
                    <a:lstStyle/>
                    <a:p>
                      <a:r>
                        <a:rPr lang="en-US" dirty="0"/>
                        <a:t>5.649</a:t>
                      </a:r>
                      <a:endParaRPr lang="en-IN" dirty="0"/>
                    </a:p>
                  </a:txBody>
                  <a:tcPr/>
                </a:tc>
                <a:extLst>
                  <a:ext uri="{0D108BD9-81ED-4DB2-BD59-A6C34878D82A}">
                    <a16:rowId xmlns:a16="http://schemas.microsoft.com/office/drawing/2014/main" val="4123953744"/>
                  </a:ext>
                </a:extLst>
              </a:tr>
              <a:tr h="575104">
                <a:tc>
                  <a:txBody>
                    <a:bodyPr/>
                    <a:lstStyle/>
                    <a:p>
                      <a:r>
                        <a:rPr lang="en-US" dirty="0"/>
                        <a:t>FINE AGGREGATE</a:t>
                      </a:r>
                      <a:endParaRPr lang="en-IN" dirty="0"/>
                    </a:p>
                  </a:txBody>
                  <a:tcPr/>
                </a:tc>
                <a:tc>
                  <a:txBody>
                    <a:bodyPr/>
                    <a:lstStyle/>
                    <a:p>
                      <a:r>
                        <a:rPr lang="en-US" dirty="0"/>
                        <a:t>17.65</a:t>
                      </a:r>
                      <a:endParaRPr lang="en-IN" dirty="0"/>
                    </a:p>
                  </a:txBody>
                  <a:tcPr/>
                </a:tc>
                <a:extLst>
                  <a:ext uri="{0D108BD9-81ED-4DB2-BD59-A6C34878D82A}">
                    <a16:rowId xmlns:a16="http://schemas.microsoft.com/office/drawing/2014/main" val="2216536190"/>
                  </a:ext>
                </a:extLst>
              </a:tr>
              <a:tr h="575104">
                <a:tc>
                  <a:txBody>
                    <a:bodyPr/>
                    <a:lstStyle/>
                    <a:p>
                      <a:r>
                        <a:rPr lang="en-US" dirty="0"/>
                        <a:t>RECYCLED COARSE AGGREGATE</a:t>
                      </a:r>
                      <a:endParaRPr lang="en-IN" dirty="0"/>
                    </a:p>
                  </a:txBody>
                  <a:tcPr/>
                </a:tc>
                <a:tc>
                  <a:txBody>
                    <a:bodyPr/>
                    <a:lstStyle/>
                    <a:p>
                      <a:r>
                        <a:rPr lang="en-US" dirty="0"/>
                        <a:t>3.3321</a:t>
                      </a:r>
                      <a:endParaRPr lang="en-IN" dirty="0"/>
                    </a:p>
                  </a:txBody>
                  <a:tcPr/>
                </a:tc>
                <a:extLst>
                  <a:ext uri="{0D108BD9-81ED-4DB2-BD59-A6C34878D82A}">
                    <a16:rowId xmlns:a16="http://schemas.microsoft.com/office/drawing/2014/main" val="2030538804"/>
                  </a:ext>
                </a:extLst>
              </a:tr>
              <a:tr h="575104">
                <a:tc>
                  <a:txBody>
                    <a:bodyPr/>
                    <a:lstStyle/>
                    <a:p>
                      <a:r>
                        <a:rPr lang="en-US" dirty="0"/>
                        <a:t>NATURAL COARSE AGGREGATE </a:t>
                      </a:r>
                      <a:endParaRPr lang="en-IN" dirty="0"/>
                    </a:p>
                  </a:txBody>
                  <a:tcPr/>
                </a:tc>
                <a:tc>
                  <a:txBody>
                    <a:bodyPr/>
                    <a:lstStyle/>
                    <a:p>
                      <a:r>
                        <a:rPr lang="en-US" dirty="0"/>
                        <a:t>8.313</a:t>
                      </a:r>
                      <a:endParaRPr lang="en-IN" dirty="0"/>
                    </a:p>
                  </a:txBody>
                  <a:tcPr/>
                </a:tc>
                <a:extLst>
                  <a:ext uri="{0D108BD9-81ED-4DB2-BD59-A6C34878D82A}">
                    <a16:rowId xmlns:a16="http://schemas.microsoft.com/office/drawing/2014/main" val="3567752462"/>
                  </a:ext>
                </a:extLst>
              </a:tr>
              <a:tr h="575104">
                <a:tc>
                  <a:txBody>
                    <a:bodyPr/>
                    <a:lstStyle/>
                    <a:p>
                      <a:r>
                        <a:rPr lang="en-US" dirty="0"/>
                        <a:t>WATER CEMENT RATIO</a:t>
                      </a:r>
                      <a:endParaRPr lang="en-IN" dirty="0"/>
                    </a:p>
                  </a:txBody>
                  <a:tcPr/>
                </a:tc>
                <a:tc>
                  <a:txBody>
                    <a:bodyPr/>
                    <a:lstStyle/>
                    <a:p>
                      <a:r>
                        <a:rPr lang="en-US" dirty="0"/>
                        <a:t>0.49</a:t>
                      </a:r>
                      <a:endParaRPr lang="en-IN" dirty="0"/>
                    </a:p>
                  </a:txBody>
                  <a:tcPr/>
                </a:tc>
                <a:extLst>
                  <a:ext uri="{0D108BD9-81ED-4DB2-BD59-A6C34878D82A}">
                    <a16:rowId xmlns:a16="http://schemas.microsoft.com/office/drawing/2014/main" val="2164526533"/>
                  </a:ext>
                </a:extLst>
              </a:tr>
            </a:tbl>
          </a:graphicData>
        </a:graphic>
      </p:graphicFrame>
    </p:spTree>
    <p:extLst>
      <p:ext uri="{BB962C8B-B14F-4D97-AF65-F5344CB8AC3E}">
        <p14:creationId xmlns:p14="http://schemas.microsoft.com/office/powerpoint/2010/main" val="3195705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2.jpeg">
            <a:extLst>
              <a:ext uri="{FF2B5EF4-FFF2-40B4-BE49-F238E27FC236}">
                <a16:creationId xmlns:a16="http://schemas.microsoft.com/office/drawing/2014/main" id="{91CA5339-EE56-4F6A-A131-5120222102BE}"/>
              </a:ext>
            </a:extLst>
          </p:cNvPr>
          <p:cNvPicPr/>
          <p:nvPr/>
        </p:nvPicPr>
        <p:blipFill>
          <a:blip r:embed="rId2" cstate="print"/>
          <a:stretch>
            <a:fillRect/>
          </a:stretch>
        </p:blipFill>
        <p:spPr>
          <a:xfrm>
            <a:off x="165364" y="255270"/>
            <a:ext cx="11861271" cy="6347460"/>
          </a:xfrm>
          <a:prstGeom prst="rect">
            <a:avLst/>
          </a:prstGeom>
        </p:spPr>
      </p:pic>
    </p:spTree>
    <p:extLst>
      <p:ext uri="{BB962C8B-B14F-4D97-AF65-F5344CB8AC3E}">
        <p14:creationId xmlns:p14="http://schemas.microsoft.com/office/powerpoint/2010/main" val="10671949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a:extLst>
              <a:ext uri="{FF2B5EF4-FFF2-40B4-BE49-F238E27FC236}">
                <a16:creationId xmlns:a16="http://schemas.microsoft.com/office/drawing/2014/main" id="{B849623F-C16D-49C2-9852-72D7556EDEAE}"/>
              </a:ext>
            </a:extLst>
          </p:cNvPr>
          <p:cNvGraphicFramePr>
            <a:graphicFrameLocks noGrp="1"/>
          </p:cNvGraphicFramePr>
          <p:nvPr>
            <p:extLst>
              <p:ext uri="{D42A27DB-BD31-4B8C-83A1-F6EECF244321}">
                <p14:modId xmlns:p14="http://schemas.microsoft.com/office/powerpoint/2010/main" val="2800769440"/>
              </p:ext>
            </p:extLst>
          </p:nvPr>
        </p:nvGraphicFramePr>
        <p:xfrm>
          <a:off x="1377538" y="1947553"/>
          <a:ext cx="9915895" cy="3163588"/>
        </p:xfrm>
        <a:graphic>
          <a:graphicData uri="http://schemas.openxmlformats.org/drawingml/2006/table">
            <a:tbl>
              <a:tblPr firstRow="1" bandRow="1">
                <a:tableStyleId>{5C22544A-7EE6-4342-B048-85BDC9FD1C3A}</a:tableStyleId>
              </a:tblPr>
              <a:tblGrid>
                <a:gridCol w="1983179">
                  <a:extLst>
                    <a:ext uri="{9D8B030D-6E8A-4147-A177-3AD203B41FA5}">
                      <a16:colId xmlns:a16="http://schemas.microsoft.com/office/drawing/2014/main" val="1078674560"/>
                    </a:ext>
                  </a:extLst>
                </a:gridCol>
                <a:gridCol w="1983179">
                  <a:extLst>
                    <a:ext uri="{9D8B030D-6E8A-4147-A177-3AD203B41FA5}">
                      <a16:colId xmlns:a16="http://schemas.microsoft.com/office/drawing/2014/main" val="2130509743"/>
                    </a:ext>
                  </a:extLst>
                </a:gridCol>
                <a:gridCol w="1983179">
                  <a:extLst>
                    <a:ext uri="{9D8B030D-6E8A-4147-A177-3AD203B41FA5}">
                      <a16:colId xmlns:a16="http://schemas.microsoft.com/office/drawing/2014/main" val="3812210881"/>
                    </a:ext>
                  </a:extLst>
                </a:gridCol>
                <a:gridCol w="1983179">
                  <a:extLst>
                    <a:ext uri="{9D8B030D-6E8A-4147-A177-3AD203B41FA5}">
                      <a16:colId xmlns:a16="http://schemas.microsoft.com/office/drawing/2014/main" val="215155292"/>
                    </a:ext>
                  </a:extLst>
                </a:gridCol>
                <a:gridCol w="1983179">
                  <a:extLst>
                    <a:ext uri="{9D8B030D-6E8A-4147-A177-3AD203B41FA5}">
                      <a16:colId xmlns:a16="http://schemas.microsoft.com/office/drawing/2014/main" val="2520124352"/>
                    </a:ext>
                  </a:extLst>
                </a:gridCol>
              </a:tblGrid>
              <a:tr h="790897">
                <a:tc>
                  <a:txBody>
                    <a:bodyPr/>
                    <a:lstStyle/>
                    <a:p>
                      <a:r>
                        <a:rPr lang="en-US" dirty="0"/>
                        <a:t>DAYS </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AVERAGE</a:t>
                      </a:r>
                      <a:endParaRPr lang="en-IN" dirty="0"/>
                    </a:p>
                  </a:txBody>
                  <a:tcPr/>
                </a:tc>
                <a:extLst>
                  <a:ext uri="{0D108BD9-81ED-4DB2-BD59-A6C34878D82A}">
                    <a16:rowId xmlns:a16="http://schemas.microsoft.com/office/drawing/2014/main" val="469252813"/>
                  </a:ext>
                </a:extLst>
              </a:tr>
              <a:tr h="790897">
                <a:tc>
                  <a:txBody>
                    <a:bodyPr/>
                    <a:lstStyle/>
                    <a:p>
                      <a:r>
                        <a:rPr lang="en-US" dirty="0"/>
                        <a:t>7 days</a:t>
                      </a:r>
                      <a:endParaRPr lang="en-IN" dirty="0"/>
                    </a:p>
                  </a:txBody>
                  <a:tcPr/>
                </a:tc>
                <a:tc>
                  <a:txBody>
                    <a:bodyPr/>
                    <a:lstStyle/>
                    <a:p>
                      <a:r>
                        <a:rPr lang="en-US" dirty="0"/>
                        <a:t>341 KN</a:t>
                      </a:r>
                      <a:endParaRPr lang="en-IN" dirty="0"/>
                    </a:p>
                  </a:txBody>
                  <a:tcPr/>
                </a:tc>
                <a:tc>
                  <a:txBody>
                    <a:bodyPr/>
                    <a:lstStyle/>
                    <a:p>
                      <a:r>
                        <a:rPr lang="en-US" dirty="0"/>
                        <a:t>290 KN</a:t>
                      </a:r>
                      <a:endParaRPr lang="en-IN" dirty="0"/>
                    </a:p>
                  </a:txBody>
                  <a:tcPr/>
                </a:tc>
                <a:tc>
                  <a:txBody>
                    <a:bodyPr/>
                    <a:lstStyle/>
                    <a:p>
                      <a:r>
                        <a:rPr lang="en-US" dirty="0"/>
                        <a:t>326 KN</a:t>
                      </a:r>
                      <a:endParaRPr lang="en-IN" dirty="0"/>
                    </a:p>
                  </a:txBody>
                  <a:tcPr/>
                </a:tc>
                <a:tc>
                  <a:txBody>
                    <a:bodyPr/>
                    <a:lstStyle/>
                    <a:p>
                      <a:r>
                        <a:rPr lang="en-US" dirty="0"/>
                        <a:t>319 KN</a:t>
                      </a:r>
                      <a:endParaRPr lang="en-IN" dirty="0"/>
                    </a:p>
                  </a:txBody>
                  <a:tcPr/>
                </a:tc>
                <a:extLst>
                  <a:ext uri="{0D108BD9-81ED-4DB2-BD59-A6C34878D82A}">
                    <a16:rowId xmlns:a16="http://schemas.microsoft.com/office/drawing/2014/main" val="3710633453"/>
                  </a:ext>
                </a:extLst>
              </a:tr>
              <a:tr h="790897">
                <a:tc>
                  <a:txBody>
                    <a:bodyPr/>
                    <a:lstStyle/>
                    <a:p>
                      <a:r>
                        <a:rPr lang="en-US" dirty="0"/>
                        <a:t>14 days </a:t>
                      </a:r>
                      <a:endParaRPr lang="en-IN" dirty="0"/>
                    </a:p>
                  </a:txBody>
                  <a:tcPr/>
                </a:tc>
                <a:tc>
                  <a:txBody>
                    <a:bodyPr/>
                    <a:lstStyle/>
                    <a:p>
                      <a:r>
                        <a:rPr lang="en-US" dirty="0"/>
                        <a:t>472 KN</a:t>
                      </a:r>
                      <a:endParaRPr lang="en-IN" dirty="0"/>
                    </a:p>
                  </a:txBody>
                  <a:tcPr/>
                </a:tc>
                <a:tc>
                  <a:txBody>
                    <a:bodyPr/>
                    <a:lstStyle/>
                    <a:p>
                      <a:r>
                        <a:rPr lang="en-US" dirty="0"/>
                        <a:t>402 KN</a:t>
                      </a:r>
                      <a:endParaRPr lang="en-IN" dirty="0"/>
                    </a:p>
                  </a:txBody>
                  <a:tcPr/>
                </a:tc>
                <a:tc>
                  <a:txBody>
                    <a:bodyPr/>
                    <a:lstStyle/>
                    <a:p>
                      <a:r>
                        <a:rPr lang="en-US" dirty="0"/>
                        <a:t>452 KN</a:t>
                      </a:r>
                      <a:endParaRPr lang="en-IN" dirty="0"/>
                    </a:p>
                  </a:txBody>
                  <a:tcPr/>
                </a:tc>
                <a:tc>
                  <a:txBody>
                    <a:bodyPr/>
                    <a:lstStyle/>
                    <a:p>
                      <a:r>
                        <a:rPr lang="en-US" dirty="0"/>
                        <a:t>442 KN</a:t>
                      </a:r>
                      <a:endParaRPr lang="en-IN" dirty="0"/>
                    </a:p>
                  </a:txBody>
                  <a:tcPr/>
                </a:tc>
                <a:extLst>
                  <a:ext uri="{0D108BD9-81ED-4DB2-BD59-A6C34878D82A}">
                    <a16:rowId xmlns:a16="http://schemas.microsoft.com/office/drawing/2014/main" val="63921763"/>
                  </a:ext>
                </a:extLst>
              </a:tr>
              <a:tr h="790897">
                <a:tc>
                  <a:txBody>
                    <a:bodyPr/>
                    <a:lstStyle/>
                    <a:p>
                      <a:r>
                        <a:rPr lang="en-US" dirty="0"/>
                        <a:t>28 days</a:t>
                      </a:r>
                      <a:endParaRPr lang="en-IN" dirty="0"/>
                    </a:p>
                  </a:txBody>
                  <a:tcPr/>
                </a:tc>
                <a:tc>
                  <a:txBody>
                    <a:bodyPr/>
                    <a:lstStyle/>
                    <a:p>
                      <a:r>
                        <a:rPr lang="en-US" dirty="0"/>
                        <a:t>525 KN</a:t>
                      </a:r>
                      <a:endParaRPr lang="en-IN" dirty="0"/>
                    </a:p>
                  </a:txBody>
                  <a:tcPr/>
                </a:tc>
                <a:tc>
                  <a:txBody>
                    <a:bodyPr/>
                    <a:lstStyle/>
                    <a:p>
                      <a:r>
                        <a:rPr lang="en-US" dirty="0"/>
                        <a:t>447 KN</a:t>
                      </a:r>
                      <a:endParaRPr lang="en-IN" dirty="0"/>
                    </a:p>
                  </a:txBody>
                  <a:tcPr/>
                </a:tc>
                <a:tc>
                  <a:txBody>
                    <a:bodyPr/>
                    <a:lstStyle/>
                    <a:p>
                      <a:r>
                        <a:rPr lang="en-US" dirty="0"/>
                        <a:t>503 KN</a:t>
                      </a:r>
                      <a:endParaRPr lang="en-IN" dirty="0"/>
                    </a:p>
                  </a:txBody>
                  <a:tcPr/>
                </a:tc>
                <a:tc>
                  <a:txBody>
                    <a:bodyPr/>
                    <a:lstStyle/>
                    <a:p>
                      <a:r>
                        <a:rPr lang="en-US" b="1" dirty="0"/>
                        <a:t>491 KN</a:t>
                      </a:r>
                      <a:endParaRPr lang="en-IN" b="1" dirty="0"/>
                    </a:p>
                  </a:txBody>
                  <a:tcPr/>
                </a:tc>
                <a:extLst>
                  <a:ext uri="{0D108BD9-81ED-4DB2-BD59-A6C34878D82A}">
                    <a16:rowId xmlns:a16="http://schemas.microsoft.com/office/drawing/2014/main" val="625541293"/>
                  </a:ext>
                </a:extLst>
              </a:tr>
            </a:tbl>
          </a:graphicData>
        </a:graphic>
      </p:graphicFrame>
      <p:sp>
        <p:nvSpPr>
          <p:cNvPr id="7" name="TextBox 6">
            <a:extLst>
              <a:ext uri="{FF2B5EF4-FFF2-40B4-BE49-F238E27FC236}">
                <a16:creationId xmlns:a16="http://schemas.microsoft.com/office/drawing/2014/main" id="{0FA593F8-E70D-447F-98BB-2D884867B687}"/>
              </a:ext>
            </a:extLst>
          </p:cNvPr>
          <p:cNvSpPr txBox="1"/>
          <p:nvPr/>
        </p:nvSpPr>
        <p:spPr>
          <a:xfrm>
            <a:off x="2020783" y="607358"/>
            <a:ext cx="8364187" cy="1077218"/>
          </a:xfrm>
          <a:prstGeom prst="rect">
            <a:avLst/>
          </a:prstGeom>
          <a:noFill/>
        </p:spPr>
        <p:txBody>
          <a:bodyPr wrap="square">
            <a:spAutoFit/>
          </a:bodyPr>
          <a:lstStyle/>
          <a:p>
            <a:pPr marL="406400" algn="ctr">
              <a:spcBef>
                <a:spcPts val="775"/>
              </a:spcBef>
            </a:pPr>
            <a:r>
              <a:rPr lang="en-US" sz="3200" b="1" dirty="0">
                <a:effectLst/>
                <a:latin typeface="Times New Roman" panose="02020603050405020304" pitchFamily="18" charset="0"/>
                <a:ea typeface="Times New Roman" panose="02020603050405020304" pitchFamily="18" charset="0"/>
              </a:rPr>
              <a:t>Compression Test result of concrete cubes made with 30% recycled concrete aggregate </a:t>
            </a:r>
            <a:endParaRPr lang="en-IN" sz="2400" b="1" dirty="0">
              <a:effectLst/>
              <a:latin typeface="Times New Roman" panose="02020603050405020304" pitchFamily="18" charset="0"/>
              <a:ea typeface="Times New Roman" panose="02020603050405020304" pitchFamily="18" charset="0"/>
            </a:endParaRPr>
          </a:p>
        </p:txBody>
      </p:sp>
      <p:sp>
        <p:nvSpPr>
          <p:cNvPr id="8" name="Title 1">
            <a:extLst>
              <a:ext uri="{FF2B5EF4-FFF2-40B4-BE49-F238E27FC236}">
                <a16:creationId xmlns:a16="http://schemas.microsoft.com/office/drawing/2014/main" id="{EB93A257-1C01-4387-B4C6-3F7B7C30016B}"/>
              </a:ext>
            </a:extLst>
          </p:cNvPr>
          <p:cNvSpPr txBox="1">
            <a:spLocks/>
          </p:cNvSpPr>
          <p:nvPr/>
        </p:nvSpPr>
        <p:spPr>
          <a:xfrm>
            <a:off x="2572640" y="5231634"/>
            <a:ext cx="6559485" cy="134729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300" dirty="0"/>
              <a:t>Average compressive strength for </a:t>
            </a:r>
            <a:r>
              <a:rPr lang="en-IN" sz="2300" b="1" dirty="0"/>
              <a:t>28 days </a:t>
            </a:r>
            <a:r>
              <a:rPr lang="en-IN" sz="2300" dirty="0"/>
              <a:t>=491KN </a:t>
            </a:r>
          </a:p>
          <a:p>
            <a:endParaRPr lang="en-IN" sz="2300" dirty="0"/>
          </a:p>
          <a:p>
            <a:r>
              <a:rPr lang="en-IN" sz="2300" dirty="0"/>
              <a:t>                                                                           =</a:t>
            </a:r>
            <a:r>
              <a:rPr lang="en-IN" sz="2300" b="1" dirty="0"/>
              <a:t>21.85 N/mm^2 </a:t>
            </a:r>
            <a:br>
              <a:rPr lang="en-IN" dirty="0"/>
            </a:br>
            <a:endParaRPr lang="en-IN" dirty="0"/>
          </a:p>
        </p:txBody>
      </p:sp>
    </p:spTree>
    <p:extLst>
      <p:ext uri="{BB962C8B-B14F-4D97-AF65-F5344CB8AC3E}">
        <p14:creationId xmlns:p14="http://schemas.microsoft.com/office/powerpoint/2010/main" val="36922634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a:extLst>
              <a:ext uri="{FF2B5EF4-FFF2-40B4-BE49-F238E27FC236}">
                <a16:creationId xmlns:a16="http://schemas.microsoft.com/office/drawing/2014/main" id="{BD16A110-7F0E-4AE3-87B1-E06714EA9AD7}"/>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6" name="TextBox 5">
            <a:extLst>
              <a:ext uri="{FF2B5EF4-FFF2-40B4-BE49-F238E27FC236}">
                <a16:creationId xmlns:a16="http://schemas.microsoft.com/office/drawing/2014/main" id="{CE1F3C9B-6C58-48BD-B9D7-C65D8EF290EB}"/>
              </a:ext>
            </a:extLst>
          </p:cNvPr>
          <p:cNvSpPr txBox="1"/>
          <p:nvPr/>
        </p:nvSpPr>
        <p:spPr>
          <a:xfrm>
            <a:off x="1151246" y="525221"/>
            <a:ext cx="10344069" cy="1076128"/>
          </a:xfrm>
          <a:prstGeom prst="rect">
            <a:avLst/>
          </a:prstGeom>
          <a:noFill/>
        </p:spPr>
        <p:txBody>
          <a:bodyPr wrap="square">
            <a:spAutoFit/>
          </a:bodyPr>
          <a:lstStyle/>
          <a:p>
            <a:pPr marL="406400" marR="545465">
              <a:lnSpc>
                <a:spcPct val="103000"/>
              </a:lnSpc>
              <a:spcBef>
                <a:spcPts val="350"/>
              </a:spcBef>
              <a:spcAft>
                <a:spcPts val="0"/>
              </a:spcAft>
              <a:tabLst>
                <a:tab pos="1517650" algn="l"/>
                <a:tab pos="2816860" algn="l"/>
                <a:tab pos="4258310" algn="l"/>
                <a:tab pos="5246370" algn="l"/>
              </a:tabLst>
            </a:pPr>
            <a:r>
              <a:rPr lang="en-US" sz="3200" b="1" dirty="0">
                <a:effectLst/>
                <a:latin typeface="Times New Roman" panose="02020603050405020304" pitchFamily="18" charset="0"/>
                <a:ea typeface="Times New Roman" panose="02020603050405020304" pitchFamily="18" charset="0"/>
              </a:rPr>
              <a:t>Design Mix of M25</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grade</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of</a:t>
            </a:r>
            <a:r>
              <a:rPr lang="en-US" sz="3200" b="1" dirty="0">
                <a:latin typeface="Times New Roman" panose="02020603050405020304" pitchFamily="18" charset="0"/>
                <a:ea typeface="Times New Roman" panose="02020603050405020304" pitchFamily="18" charset="0"/>
              </a:rPr>
              <a:t> </a:t>
            </a:r>
            <a:r>
              <a:rPr lang="en-US" sz="3200" b="1" spc="-5" dirty="0">
                <a:effectLst/>
                <a:latin typeface="Times New Roman" panose="02020603050405020304" pitchFamily="18" charset="0"/>
                <a:ea typeface="Times New Roman" panose="02020603050405020304" pitchFamily="18" charset="0"/>
              </a:rPr>
              <a:t>concrete</a:t>
            </a:r>
            <a:r>
              <a:rPr lang="en-US" sz="3200" b="1" spc="-5" dirty="0">
                <a:latin typeface="Times New Roman" panose="02020603050405020304" pitchFamily="18" charset="0"/>
                <a:ea typeface="Times New Roman" panose="02020603050405020304" pitchFamily="18" charset="0"/>
              </a:rPr>
              <a:t> made with 15% recycled concrete aggregate </a:t>
            </a:r>
            <a:endParaRPr lang="en-IN" sz="3200" dirty="0">
              <a:effectLst/>
              <a:latin typeface="Times New Roman" panose="02020603050405020304" pitchFamily="18" charset="0"/>
              <a:ea typeface="Times New Roman" panose="02020603050405020304" pitchFamily="18" charset="0"/>
            </a:endParaRPr>
          </a:p>
        </p:txBody>
      </p:sp>
      <p:graphicFrame>
        <p:nvGraphicFramePr>
          <p:cNvPr id="7" name="Table 2">
            <a:extLst>
              <a:ext uri="{FF2B5EF4-FFF2-40B4-BE49-F238E27FC236}">
                <a16:creationId xmlns:a16="http://schemas.microsoft.com/office/drawing/2014/main" id="{F1455904-C02C-48D4-B51E-8582E7497A38}"/>
              </a:ext>
            </a:extLst>
          </p:cNvPr>
          <p:cNvGraphicFramePr>
            <a:graphicFrameLocks noGrp="1"/>
          </p:cNvGraphicFramePr>
          <p:nvPr>
            <p:extLst>
              <p:ext uri="{D42A27DB-BD31-4B8C-83A1-F6EECF244321}">
                <p14:modId xmlns:p14="http://schemas.microsoft.com/office/powerpoint/2010/main" val="2839966094"/>
              </p:ext>
            </p:extLst>
          </p:nvPr>
        </p:nvGraphicFramePr>
        <p:xfrm>
          <a:off x="997527" y="2078182"/>
          <a:ext cx="10094026" cy="4061351"/>
        </p:xfrm>
        <a:graphic>
          <a:graphicData uri="http://schemas.openxmlformats.org/drawingml/2006/table">
            <a:tbl>
              <a:tblPr firstRow="1" bandRow="1">
                <a:tableStyleId>{5C22544A-7EE6-4342-B048-85BDC9FD1C3A}</a:tableStyleId>
              </a:tblPr>
              <a:tblGrid>
                <a:gridCol w="4129411">
                  <a:extLst>
                    <a:ext uri="{9D8B030D-6E8A-4147-A177-3AD203B41FA5}">
                      <a16:colId xmlns:a16="http://schemas.microsoft.com/office/drawing/2014/main" val="2286649078"/>
                    </a:ext>
                  </a:extLst>
                </a:gridCol>
                <a:gridCol w="5964615">
                  <a:extLst>
                    <a:ext uri="{9D8B030D-6E8A-4147-A177-3AD203B41FA5}">
                      <a16:colId xmlns:a16="http://schemas.microsoft.com/office/drawing/2014/main" val="4059399862"/>
                    </a:ext>
                  </a:extLst>
                </a:gridCol>
              </a:tblGrid>
              <a:tr h="580193">
                <a:tc>
                  <a:txBody>
                    <a:bodyPr/>
                    <a:lstStyle/>
                    <a:p>
                      <a:r>
                        <a:rPr lang="en-US" dirty="0"/>
                        <a:t>MATERIAL</a:t>
                      </a:r>
                      <a:endParaRPr lang="en-IN" dirty="0"/>
                    </a:p>
                  </a:txBody>
                  <a:tcPr/>
                </a:tc>
                <a:tc>
                  <a:txBody>
                    <a:bodyPr/>
                    <a:lstStyle/>
                    <a:p>
                      <a:r>
                        <a:rPr lang="en-US" dirty="0"/>
                        <a:t>WEIGHT (Kg)</a:t>
                      </a:r>
                      <a:endParaRPr lang="en-IN" dirty="0"/>
                    </a:p>
                  </a:txBody>
                  <a:tcPr/>
                </a:tc>
                <a:extLst>
                  <a:ext uri="{0D108BD9-81ED-4DB2-BD59-A6C34878D82A}">
                    <a16:rowId xmlns:a16="http://schemas.microsoft.com/office/drawing/2014/main" val="4264438817"/>
                  </a:ext>
                </a:extLst>
              </a:tr>
              <a:tr h="580193">
                <a:tc>
                  <a:txBody>
                    <a:bodyPr/>
                    <a:lstStyle/>
                    <a:p>
                      <a:r>
                        <a:rPr lang="en-US" dirty="0"/>
                        <a:t>CEMENT</a:t>
                      </a:r>
                      <a:endParaRPr lang="en-IN" dirty="0"/>
                    </a:p>
                  </a:txBody>
                  <a:tcPr/>
                </a:tc>
                <a:tc>
                  <a:txBody>
                    <a:bodyPr/>
                    <a:lstStyle/>
                    <a:p>
                      <a:r>
                        <a:rPr lang="en-US" dirty="0"/>
                        <a:t>12.5145</a:t>
                      </a:r>
                      <a:endParaRPr lang="en-IN" dirty="0"/>
                    </a:p>
                  </a:txBody>
                  <a:tcPr/>
                </a:tc>
                <a:extLst>
                  <a:ext uri="{0D108BD9-81ED-4DB2-BD59-A6C34878D82A}">
                    <a16:rowId xmlns:a16="http://schemas.microsoft.com/office/drawing/2014/main" val="2348997599"/>
                  </a:ext>
                </a:extLst>
              </a:tr>
              <a:tr h="580193">
                <a:tc>
                  <a:txBody>
                    <a:bodyPr/>
                    <a:lstStyle/>
                    <a:p>
                      <a:r>
                        <a:rPr lang="en-US" dirty="0"/>
                        <a:t>WATER</a:t>
                      </a:r>
                      <a:endParaRPr lang="en-IN" dirty="0"/>
                    </a:p>
                  </a:txBody>
                  <a:tcPr/>
                </a:tc>
                <a:tc>
                  <a:txBody>
                    <a:bodyPr/>
                    <a:lstStyle/>
                    <a:p>
                      <a:r>
                        <a:rPr lang="en-US" dirty="0"/>
                        <a:t>5.649</a:t>
                      </a:r>
                      <a:endParaRPr lang="en-IN" dirty="0"/>
                    </a:p>
                  </a:txBody>
                  <a:tcPr/>
                </a:tc>
                <a:extLst>
                  <a:ext uri="{0D108BD9-81ED-4DB2-BD59-A6C34878D82A}">
                    <a16:rowId xmlns:a16="http://schemas.microsoft.com/office/drawing/2014/main" val="1083259276"/>
                  </a:ext>
                </a:extLst>
              </a:tr>
              <a:tr h="580193">
                <a:tc>
                  <a:txBody>
                    <a:bodyPr/>
                    <a:lstStyle/>
                    <a:p>
                      <a:r>
                        <a:rPr lang="en-US" dirty="0"/>
                        <a:t>FINE AGGREGATE</a:t>
                      </a:r>
                      <a:endParaRPr lang="en-IN" dirty="0"/>
                    </a:p>
                  </a:txBody>
                  <a:tcPr/>
                </a:tc>
                <a:tc>
                  <a:txBody>
                    <a:bodyPr/>
                    <a:lstStyle/>
                    <a:p>
                      <a:r>
                        <a:rPr lang="en-US" dirty="0"/>
                        <a:t>17.65</a:t>
                      </a:r>
                      <a:endParaRPr lang="en-IN" dirty="0"/>
                    </a:p>
                  </a:txBody>
                  <a:tcPr/>
                </a:tc>
                <a:extLst>
                  <a:ext uri="{0D108BD9-81ED-4DB2-BD59-A6C34878D82A}">
                    <a16:rowId xmlns:a16="http://schemas.microsoft.com/office/drawing/2014/main" val="2348040943"/>
                  </a:ext>
                </a:extLst>
              </a:tr>
              <a:tr h="580193">
                <a:tc>
                  <a:txBody>
                    <a:bodyPr/>
                    <a:lstStyle/>
                    <a:p>
                      <a:r>
                        <a:rPr lang="en-US" dirty="0"/>
                        <a:t>RECYLED COARSE AGGREGATE</a:t>
                      </a:r>
                      <a:endParaRPr lang="en-IN" dirty="0"/>
                    </a:p>
                  </a:txBody>
                  <a:tcPr/>
                </a:tc>
                <a:tc>
                  <a:txBody>
                    <a:bodyPr/>
                    <a:lstStyle/>
                    <a:p>
                      <a:r>
                        <a:rPr lang="en-US" dirty="0"/>
                        <a:t>1.66</a:t>
                      </a:r>
                      <a:endParaRPr lang="en-IN" dirty="0"/>
                    </a:p>
                  </a:txBody>
                  <a:tcPr/>
                </a:tc>
                <a:extLst>
                  <a:ext uri="{0D108BD9-81ED-4DB2-BD59-A6C34878D82A}">
                    <a16:rowId xmlns:a16="http://schemas.microsoft.com/office/drawing/2014/main" val="4280039592"/>
                  </a:ext>
                </a:extLst>
              </a:tr>
              <a:tr h="580193">
                <a:tc>
                  <a:txBody>
                    <a:bodyPr/>
                    <a:lstStyle/>
                    <a:p>
                      <a:r>
                        <a:rPr lang="en-US" dirty="0"/>
                        <a:t>NATURAL COARSE AGGREGATE</a:t>
                      </a:r>
                      <a:endParaRPr lang="en-IN" dirty="0"/>
                    </a:p>
                  </a:txBody>
                  <a:tcPr/>
                </a:tc>
                <a:tc>
                  <a:txBody>
                    <a:bodyPr/>
                    <a:lstStyle/>
                    <a:p>
                      <a:r>
                        <a:rPr lang="en-US" dirty="0"/>
                        <a:t>10.095</a:t>
                      </a:r>
                      <a:endParaRPr lang="en-IN" dirty="0"/>
                    </a:p>
                  </a:txBody>
                  <a:tcPr/>
                </a:tc>
                <a:extLst>
                  <a:ext uri="{0D108BD9-81ED-4DB2-BD59-A6C34878D82A}">
                    <a16:rowId xmlns:a16="http://schemas.microsoft.com/office/drawing/2014/main" val="2519096157"/>
                  </a:ext>
                </a:extLst>
              </a:tr>
              <a:tr h="580193">
                <a:tc>
                  <a:txBody>
                    <a:bodyPr/>
                    <a:lstStyle/>
                    <a:p>
                      <a:r>
                        <a:rPr lang="en-US" dirty="0"/>
                        <a:t>WATER CEMENT RATIO</a:t>
                      </a:r>
                      <a:endParaRPr lang="en-IN" dirty="0"/>
                    </a:p>
                  </a:txBody>
                  <a:tcPr/>
                </a:tc>
                <a:tc>
                  <a:txBody>
                    <a:bodyPr/>
                    <a:lstStyle/>
                    <a:p>
                      <a:r>
                        <a:rPr lang="en-US" dirty="0"/>
                        <a:t>0.49</a:t>
                      </a:r>
                      <a:endParaRPr lang="en-IN" dirty="0"/>
                    </a:p>
                  </a:txBody>
                  <a:tcPr/>
                </a:tc>
                <a:extLst>
                  <a:ext uri="{0D108BD9-81ED-4DB2-BD59-A6C34878D82A}">
                    <a16:rowId xmlns:a16="http://schemas.microsoft.com/office/drawing/2014/main" val="1521997368"/>
                  </a:ext>
                </a:extLst>
              </a:tr>
            </a:tbl>
          </a:graphicData>
        </a:graphic>
      </p:graphicFrame>
    </p:spTree>
    <p:extLst>
      <p:ext uri="{BB962C8B-B14F-4D97-AF65-F5344CB8AC3E}">
        <p14:creationId xmlns:p14="http://schemas.microsoft.com/office/powerpoint/2010/main" val="808353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35.jpeg">
            <a:extLst>
              <a:ext uri="{FF2B5EF4-FFF2-40B4-BE49-F238E27FC236}">
                <a16:creationId xmlns:a16="http://schemas.microsoft.com/office/drawing/2014/main" id="{2B161A9E-C842-4A0A-8895-C9606EB1E14B}"/>
              </a:ext>
            </a:extLst>
          </p:cNvPr>
          <p:cNvPicPr/>
          <p:nvPr/>
        </p:nvPicPr>
        <p:blipFill>
          <a:blip r:embed="rId2" cstate="print"/>
          <a:stretch>
            <a:fillRect/>
          </a:stretch>
        </p:blipFill>
        <p:spPr>
          <a:xfrm>
            <a:off x="214577" y="197079"/>
            <a:ext cx="11762846" cy="6463841"/>
          </a:xfrm>
          <a:prstGeom prst="rect">
            <a:avLst/>
          </a:prstGeom>
        </p:spPr>
      </p:pic>
    </p:spTree>
    <p:extLst>
      <p:ext uri="{BB962C8B-B14F-4D97-AF65-F5344CB8AC3E}">
        <p14:creationId xmlns:p14="http://schemas.microsoft.com/office/powerpoint/2010/main" val="14949270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2">
            <a:extLst>
              <a:ext uri="{FF2B5EF4-FFF2-40B4-BE49-F238E27FC236}">
                <a16:creationId xmlns:a16="http://schemas.microsoft.com/office/drawing/2014/main" id="{D97BBC82-1DA7-44A5-957E-A8F44689EBE7}"/>
              </a:ext>
            </a:extLst>
          </p:cNvPr>
          <p:cNvGraphicFramePr>
            <a:graphicFrameLocks noGrp="1"/>
          </p:cNvGraphicFramePr>
          <p:nvPr>
            <p:extLst>
              <p:ext uri="{D42A27DB-BD31-4B8C-83A1-F6EECF244321}">
                <p14:modId xmlns:p14="http://schemas.microsoft.com/office/powerpoint/2010/main" val="3070260241"/>
              </p:ext>
            </p:extLst>
          </p:nvPr>
        </p:nvGraphicFramePr>
        <p:xfrm>
          <a:off x="902525" y="2196935"/>
          <a:ext cx="10450285" cy="2712688"/>
        </p:xfrm>
        <a:graphic>
          <a:graphicData uri="http://schemas.openxmlformats.org/drawingml/2006/table">
            <a:tbl>
              <a:tblPr firstRow="1" bandRow="1">
                <a:tableStyleId>{5C22544A-7EE6-4342-B048-85BDC9FD1C3A}</a:tableStyleId>
              </a:tblPr>
              <a:tblGrid>
                <a:gridCol w="2090057">
                  <a:extLst>
                    <a:ext uri="{9D8B030D-6E8A-4147-A177-3AD203B41FA5}">
                      <a16:colId xmlns:a16="http://schemas.microsoft.com/office/drawing/2014/main" val="2108718307"/>
                    </a:ext>
                  </a:extLst>
                </a:gridCol>
                <a:gridCol w="2090057">
                  <a:extLst>
                    <a:ext uri="{9D8B030D-6E8A-4147-A177-3AD203B41FA5}">
                      <a16:colId xmlns:a16="http://schemas.microsoft.com/office/drawing/2014/main" val="3853171625"/>
                    </a:ext>
                  </a:extLst>
                </a:gridCol>
                <a:gridCol w="2090057">
                  <a:extLst>
                    <a:ext uri="{9D8B030D-6E8A-4147-A177-3AD203B41FA5}">
                      <a16:colId xmlns:a16="http://schemas.microsoft.com/office/drawing/2014/main" val="3722909652"/>
                    </a:ext>
                  </a:extLst>
                </a:gridCol>
                <a:gridCol w="2090057">
                  <a:extLst>
                    <a:ext uri="{9D8B030D-6E8A-4147-A177-3AD203B41FA5}">
                      <a16:colId xmlns:a16="http://schemas.microsoft.com/office/drawing/2014/main" val="1198841216"/>
                    </a:ext>
                  </a:extLst>
                </a:gridCol>
                <a:gridCol w="2090057">
                  <a:extLst>
                    <a:ext uri="{9D8B030D-6E8A-4147-A177-3AD203B41FA5}">
                      <a16:colId xmlns:a16="http://schemas.microsoft.com/office/drawing/2014/main" val="2158922713"/>
                    </a:ext>
                  </a:extLst>
                </a:gridCol>
              </a:tblGrid>
              <a:tr h="678172">
                <a:tc>
                  <a:txBody>
                    <a:bodyPr/>
                    <a:lstStyle/>
                    <a:p>
                      <a:r>
                        <a:rPr lang="en-US" dirty="0"/>
                        <a:t>DAYS </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AVERAGE</a:t>
                      </a:r>
                      <a:endParaRPr lang="en-IN" dirty="0"/>
                    </a:p>
                  </a:txBody>
                  <a:tcPr/>
                </a:tc>
                <a:extLst>
                  <a:ext uri="{0D108BD9-81ED-4DB2-BD59-A6C34878D82A}">
                    <a16:rowId xmlns:a16="http://schemas.microsoft.com/office/drawing/2014/main" val="2034051382"/>
                  </a:ext>
                </a:extLst>
              </a:tr>
              <a:tr h="678172">
                <a:tc>
                  <a:txBody>
                    <a:bodyPr/>
                    <a:lstStyle/>
                    <a:p>
                      <a:r>
                        <a:rPr lang="en-US" dirty="0"/>
                        <a:t>7 days</a:t>
                      </a:r>
                      <a:endParaRPr lang="en-IN" dirty="0"/>
                    </a:p>
                  </a:txBody>
                  <a:tcPr/>
                </a:tc>
                <a:tc>
                  <a:txBody>
                    <a:bodyPr/>
                    <a:lstStyle/>
                    <a:p>
                      <a:r>
                        <a:rPr lang="en-US" dirty="0"/>
                        <a:t>384 KN</a:t>
                      </a:r>
                      <a:endParaRPr lang="en-IN" dirty="0"/>
                    </a:p>
                  </a:txBody>
                  <a:tcPr/>
                </a:tc>
                <a:tc>
                  <a:txBody>
                    <a:bodyPr/>
                    <a:lstStyle/>
                    <a:p>
                      <a:r>
                        <a:rPr lang="en-US" dirty="0"/>
                        <a:t>377 KN</a:t>
                      </a:r>
                      <a:endParaRPr lang="en-IN" dirty="0"/>
                    </a:p>
                  </a:txBody>
                  <a:tcPr/>
                </a:tc>
                <a:tc>
                  <a:txBody>
                    <a:bodyPr/>
                    <a:lstStyle/>
                    <a:p>
                      <a:r>
                        <a:rPr lang="en-US" dirty="0"/>
                        <a:t>343 KN</a:t>
                      </a:r>
                      <a:endParaRPr lang="en-IN" dirty="0"/>
                    </a:p>
                  </a:txBody>
                  <a:tcPr/>
                </a:tc>
                <a:tc>
                  <a:txBody>
                    <a:bodyPr/>
                    <a:lstStyle/>
                    <a:p>
                      <a:r>
                        <a:rPr lang="en-US" dirty="0"/>
                        <a:t>368 KN</a:t>
                      </a:r>
                      <a:endParaRPr lang="en-IN" dirty="0"/>
                    </a:p>
                  </a:txBody>
                  <a:tcPr/>
                </a:tc>
                <a:extLst>
                  <a:ext uri="{0D108BD9-81ED-4DB2-BD59-A6C34878D82A}">
                    <a16:rowId xmlns:a16="http://schemas.microsoft.com/office/drawing/2014/main" val="3330060071"/>
                  </a:ext>
                </a:extLst>
              </a:tr>
              <a:tr h="678172">
                <a:tc>
                  <a:txBody>
                    <a:bodyPr/>
                    <a:lstStyle/>
                    <a:p>
                      <a:r>
                        <a:rPr lang="en-US" dirty="0"/>
                        <a:t>14 days</a:t>
                      </a:r>
                      <a:endParaRPr lang="en-IN" dirty="0"/>
                    </a:p>
                  </a:txBody>
                  <a:tcPr/>
                </a:tc>
                <a:tc>
                  <a:txBody>
                    <a:bodyPr/>
                    <a:lstStyle/>
                    <a:p>
                      <a:r>
                        <a:rPr lang="en-US" dirty="0"/>
                        <a:t>531 KN</a:t>
                      </a:r>
                      <a:endParaRPr lang="en-IN" dirty="0"/>
                    </a:p>
                  </a:txBody>
                  <a:tcPr/>
                </a:tc>
                <a:tc>
                  <a:txBody>
                    <a:bodyPr/>
                    <a:lstStyle/>
                    <a:p>
                      <a:r>
                        <a:rPr lang="en-US" dirty="0"/>
                        <a:t>522 KN</a:t>
                      </a:r>
                      <a:endParaRPr lang="en-IN" dirty="0"/>
                    </a:p>
                  </a:txBody>
                  <a:tcPr/>
                </a:tc>
                <a:tc>
                  <a:txBody>
                    <a:bodyPr/>
                    <a:lstStyle/>
                    <a:p>
                      <a:r>
                        <a:rPr lang="en-US" dirty="0"/>
                        <a:t>475 KN</a:t>
                      </a:r>
                      <a:endParaRPr lang="en-IN" dirty="0"/>
                    </a:p>
                  </a:txBody>
                  <a:tcPr/>
                </a:tc>
                <a:tc>
                  <a:txBody>
                    <a:bodyPr/>
                    <a:lstStyle/>
                    <a:p>
                      <a:r>
                        <a:rPr lang="en-US" dirty="0"/>
                        <a:t>509 KN</a:t>
                      </a:r>
                      <a:endParaRPr lang="en-IN" dirty="0"/>
                    </a:p>
                  </a:txBody>
                  <a:tcPr/>
                </a:tc>
                <a:extLst>
                  <a:ext uri="{0D108BD9-81ED-4DB2-BD59-A6C34878D82A}">
                    <a16:rowId xmlns:a16="http://schemas.microsoft.com/office/drawing/2014/main" val="2408978698"/>
                  </a:ext>
                </a:extLst>
              </a:tr>
              <a:tr h="678172">
                <a:tc>
                  <a:txBody>
                    <a:bodyPr/>
                    <a:lstStyle/>
                    <a:p>
                      <a:r>
                        <a:rPr lang="en-US" dirty="0"/>
                        <a:t>28 days</a:t>
                      </a:r>
                      <a:endParaRPr lang="en-IN" dirty="0"/>
                    </a:p>
                  </a:txBody>
                  <a:tcPr/>
                </a:tc>
                <a:tc>
                  <a:txBody>
                    <a:bodyPr/>
                    <a:lstStyle/>
                    <a:p>
                      <a:r>
                        <a:rPr lang="en-US" dirty="0"/>
                        <a:t>591 KN</a:t>
                      </a:r>
                      <a:endParaRPr lang="en-IN" dirty="0"/>
                    </a:p>
                  </a:txBody>
                  <a:tcPr/>
                </a:tc>
                <a:tc>
                  <a:txBody>
                    <a:bodyPr/>
                    <a:lstStyle/>
                    <a:p>
                      <a:r>
                        <a:rPr lang="en-US" dirty="0"/>
                        <a:t>580 KN</a:t>
                      </a:r>
                      <a:endParaRPr lang="en-IN" dirty="0"/>
                    </a:p>
                  </a:txBody>
                  <a:tcPr/>
                </a:tc>
                <a:tc>
                  <a:txBody>
                    <a:bodyPr/>
                    <a:lstStyle/>
                    <a:p>
                      <a:r>
                        <a:rPr lang="en-US" dirty="0"/>
                        <a:t>528 KN</a:t>
                      </a:r>
                      <a:endParaRPr lang="en-IN" dirty="0"/>
                    </a:p>
                  </a:txBody>
                  <a:tcPr/>
                </a:tc>
                <a:tc>
                  <a:txBody>
                    <a:bodyPr/>
                    <a:lstStyle/>
                    <a:p>
                      <a:r>
                        <a:rPr lang="en-US" b="1" dirty="0"/>
                        <a:t>566 KN</a:t>
                      </a:r>
                      <a:endParaRPr lang="en-IN" b="1" dirty="0"/>
                    </a:p>
                  </a:txBody>
                  <a:tcPr/>
                </a:tc>
                <a:extLst>
                  <a:ext uri="{0D108BD9-81ED-4DB2-BD59-A6C34878D82A}">
                    <a16:rowId xmlns:a16="http://schemas.microsoft.com/office/drawing/2014/main" val="955973950"/>
                  </a:ext>
                </a:extLst>
              </a:tr>
            </a:tbl>
          </a:graphicData>
        </a:graphic>
      </p:graphicFrame>
      <p:sp>
        <p:nvSpPr>
          <p:cNvPr id="7" name="TextBox 6">
            <a:extLst>
              <a:ext uri="{FF2B5EF4-FFF2-40B4-BE49-F238E27FC236}">
                <a16:creationId xmlns:a16="http://schemas.microsoft.com/office/drawing/2014/main" id="{A3378967-5E44-4D21-BEAC-C0730B2F1370}"/>
              </a:ext>
            </a:extLst>
          </p:cNvPr>
          <p:cNvSpPr txBox="1"/>
          <p:nvPr/>
        </p:nvSpPr>
        <p:spPr>
          <a:xfrm>
            <a:off x="1739950" y="874438"/>
            <a:ext cx="8364187" cy="1077218"/>
          </a:xfrm>
          <a:prstGeom prst="rect">
            <a:avLst/>
          </a:prstGeom>
          <a:noFill/>
        </p:spPr>
        <p:txBody>
          <a:bodyPr wrap="square">
            <a:spAutoFit/>
          </a:bodyPr>
          <a:lstStyle/>
          <a:p>
            <a:pPr marL="406400" algn="ctr">
              <a:spcBef>
                <a:spcPts val="775"/>
              </a:spcBef>
            </a:pPr>
            <a:r>
              <a:rPr lang="en-US" sz="3200" b="1" dirty="0">
                <a:effectLst/>
                <a:latin typeface="Times New Roman" panose="02020603050405020304" pitchFamily="18" charset="0"/>
                <a:ea typeface="Times New Roman" panose="02020603050405020304" pitchFamily="18" charset="0"/>
              </a:rPr>
              <a:t>Compression Test result of concrete cubes made with 15% recycled concrete aggregate </a:t>
            </a:r>
            <a:endParaRPr lang="en-IN" sz="2400" b="1" dirty="0">
              <a:effectLst/>
              <a:latin typeface="Times New Roman" panose="02020603050405020304" pitchFamily="18" charset="0"/>
              <a:ea typeface="Times New Roman" panose="02020603050405020304" pitchFamily="18" charset="0"/>
            </a:endParaRPr>
          </a:p>
        </p:txBody>
      </p:sp>
      <p:sp>
        <p:nvSpPr>
          <p:cNvPr id="8" name="Title 1">
            <a:extLst>
              <a:ext uri="{FF2B5EF4-FFF2-40B4-BE49-F238E27FC236}">
                <a16:creationId xmlns:a16="http://schemas.microsoft.com/office/drawing/2014/main" id="{9E565775-91B6-4284-8DF4-AA305AA28230}"/>
              </a:ext>
            </a:extLst>
          </p:cNvPr>
          <p:cNvSpPr txBox="1">
            <a:spLocks/>
          </p:cNvSpPr>
          <p:nvPr/>
        </p:nvSpPr>
        <p:spPr>
          <a:xfrm>
            <a:off x="2572640" y="5231634"/>
            <a:ext cx="6559485" cy="134729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300" dirty="0"/>
              <a:t>Average compressive strength for </a:t>
            </a:r>
            <a:r>
              <a:rPr lang="en-IN" sz="2300" b="1" dirty="0"/>
              <a:t>28 days </a:t>
            </a:r>
            <a:r>
              <a:rPr lang="en-IN" sz="2300" dirty="0"/>
              <a:t>=566KN </a:t>
            </a:r>
          </a:p>
          <a:p>
            <a:endParaRPr lang="en-IN" sz="2300" dirty="0"/>
          </a:p>
          <a:p>
            <a:r>
              <a:rPr lang="en-IN" sz="2300" dirty="0"/>
              <a:t>                                                                           =</a:t>
            </a:r>
            <a:r>
              <a:rPr lang="en-IN" sz="2300" b="1" dirty="0"/>
              <a:t>25.16 N/mm^2 </a:t>
            </a:r>
            <a:br>
              <a:rPr lang="en-IN" dirty="0"/>
            </a:br>
            <a:endParaRPr lang="en-IN" dirty="0"/>
          </a:p>
        </p:txBody>
      </p:sp>
    </p:spTree>
    <p:extLst>
      <p:ext uri="{BB962C8B-B14F-4D97-AF65-F5344CB8AC3E}">
        <p14:creationId xmlns:p14="http://schemas.microsoft.com/office/powerpoint/2010/main" val="837798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B2FC81C-53F6-4D40-A6A3-101EABE81241}"/>
              </a:ext>
            </a:extLst>
          </p:cNvPr>
          <p:cNvSpPr txBox="1"/>
          <p:nvPr/>
        </p:nvSpPr>
        <p:spPr>
          <a:xfrm>
            <a:off x="1269999" y="632970"/>
            <a:ext cx="10344069" cy="1076128"/>
          </a:xfrm>
          <a:prstGeom prst="rect">
            <a:avLst/>
          </a:prstGeom>
          <a:noFill/>
        </p:spPr>
        <p:txBody>
          <a:bodyPr wrap="square">
            <a:spAutoFit/>
          </a:bodyPr>
          <a:lstStyle/>
          <a:p>
            <a:pPr marL="406400" marR="545465">
              <a:lnSpc>
                <a:spcPct val="103000"/>
              </a:lnSpc>
              <a:spcBef>
                <a:spcPts val="350"/>
              </a:spcBef>
              <a:spcAft>
                <a:spcPts val="0"/>
              </a:spcAft>
              <a:tabLst>
                <a:tab pos="1517650" algn="l"/>
                <a:tab pos="2816860" algn="l"/>
                <a:tab pos="4258310" algn="l"/>
                <a:tab pos="5246370" algn="l"/>
              </a:tabLst>
            </a:pPr>
            <a:r>
              <a:rPr lang="en-US" sz="3200" b="1" dirty="0">
                <a:effectLst/>
                <a:latin typeface="Times New Roman" panose="02020603050405020304" pitchFamily="18" charset="0"/>
                <a:ea typeface="Times New Roman" panose="02020603050405020304" pitchFamily="18" charset="0"/>
              </a:rPr>
              <a:t>Design Mix of M25</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grade</a:t>
            </a:r>
            <a:r>
              <a:rPr lang="en-US" sz="3200" b="1" dirty="0">
                <a:latin typeface="Times New Roman" panose="02020603050405020304" pitchFamily="18" charset="0"/>
                <a:ea typeface="Times New Roman" panose="02020603050405020304" pitchFamily="18" charset="0"/>
              </a:rPr>
              <a:t> </a:t>
            </a:r>
            <a:r>
              <a:rPr lang="en-US" sz="3200" b="1" dirty="0">
                <a:effectLst/>
                <a:latin typeface="Times New Roman" panose="02020603050405020304" pitchFamily="18" charset="0"/>
                <a:ea typeface="Times New Roman" panose="02020603050405020304" pitchFamily="18" charset="0"/>
              </a:rPr>
              <a:t>of</a:t>
            </a:r>
            <a:r>
              <a:rPr lang="en-US" sz="3200" b="1" dirty="0">
                <a:latin typeface="Times New Roman" panose="02020603050405020304" pitchFamily="18" charset="0"/>
                <a:ea typeface="Times New Roman" panose="02020603050405020304" pitchFamily="18" charset="0"/>
              </a:rPr>
              <a:t> </a:t>
            </a:r>
            <a:r>
              <a:rPr lang="en-US" sz="3200" b="1" spc="-5" dirty="0">
                <a:effectLst/>
                <a:latin typeface="Times New Roman" panose="02020603050405020304" pitchFamily="18" charset="0"/>
                <a:ea typeface="Times New Roman" panose="02020603050405020304" pitchFamily="18" charset="0"/>
              </a:rPr>
              <a:t>concrete</a:t>
            </a:r>
            <a:r>
              <a:rPr lang="en-US" sz="3200" b="1" spc="-5" dirty="0">
                <a:latin typeface="Times New Roman" panose="02020603050405020304" pitchFamily="18" charset="0"/>
                <a:ea typeface="Times New Roman" panose="02020603050405020304" pitchFamily="18" charset="0"/>
              </a:rPr>
              <a:t> made with 100% natural coarse aggregate </a:t>
            </a:r>
            <a:endParaRPr lang="en-IN" sz="3200" dirty="0">
              <a:effectLst/>
              <a:latin typeface="Times New Roman" panose="02020603050405020304" pitchFamily="18" charset="0"/>
              <a:ea typeface="Times New Roman" panose="02020603050405020304" pitchFamily="18" charset="0"/>
            </a:endParaRPr>
          </a:p>
        </p:txBody>
      </p:sp>
      <p:graphicFrame>
        <p:nvGraphicFramePr>
          <p:cNvPr id="5" name="Table 2">
            <a:extLst>
              <a:ext uri="{FF2B5EF4-FFF2-40B4-BE49-F238E27FC236}">
                <a16:creationId xmlns:a16="http://schemas.microsoft.com/office/drawing/2014/main" id="{E03E1E78-27DA-4913-99AC-67A52F2062D0}"/>
              </a:ext>
            </a:extLst>
          </p:cNvPr>
          <p:cNvGraphicFramePr>
            <a:graphicFrameLocks noGrp="1"/>
          </p:cNvGraphicFramePr>
          <p:nvPr>
            <p:extLst>
              <p:ext uri="{D42A27DB-BD31-4B8C-83A1-F6EECF244321}">
                <p14:modId xmlns:p14="http://schemas.microsoft.com/office/powerpoint/2010/main" val="1315446484"/>
              </p:ext>
            </p:extLst>
          </p:nvPr>
        </p:nvGraphicFramePr>
        <p:xfrm>
          <a:off x="914401" y="2541320"/>
          <a:ext cx="10344069" cy="3434328"/>
        </p:xfrm>
        <a:graphic>
          <a:graphicData uri="http://schemas.openxmlformats.org/drawingml/2006/table">
            <a:tbl>
              <a:tblPr firstRow="1" bandRow="1">
                <a:tableStyleId>{5C22544A-7EE6-4342-B048-85BDC9FD1C3A}</a:tableStyleId>
              </a:tblPr>
              <a:tblGrid>
                <a:gridCol w="3448023">
                  <a:extLst>
                    <a:ext uri="{9D8B030D-6E8A-4147-A177-3AD203B41FA5}">
                      <a16:colId xmlns:a16="http://schemas.microsoft.com/office/drawing/2014/main" val="3011950889"/>
                    </a:ext>
                  </a:extLst>
                </a:gridCol>
                <a:gridCol w="3448023">
                  <a:extLst>
                    <a:ext uri="{9D8B030D-6E8A-4147-A177-3AD203B41FA5}">
                      <a16:colId xmlns:a16="http://schemas.microsoft.com/office/drawing/2014/main" val="3621497782"/>
                    </a:ext>
                  </a:extLst>
                </a:gridCol>
                <a:gridCol w="3448023">
                  <a:extLst>
                    <a:ext uri="{9D8B030D-6E8A-4147-A177-3AD203B41FA5}">
                      <a16:colId xmlns:a16="http://schemas.microsoft.com/office/drawing/2014/main" val="2105007750"/>
                    </a:ext>
                  </a:extLst>
                </a:gridCol>
              </a:tblGrid>
              <a:tr h="572388">
                <a:tc>
                  <a:txBody>
                    <a:bodyPr/>
                    <a:lstStyle/>
                    <a:p>
                      <a:r>
                        <a:rPr lang="en-US" dirty="0"/>
                        <a:t>MATERIAL</a:t>
                      </a:r>
                      <a:endParaRPr lang="en-IN" dirty="0"/>
                    </a:p>
                  </a:txBody>
                  <a:tcPr/>
                </a:tc>
                <a:tc>
                  <a:txBody>
                    <a:bodyPr/>
                    <a:lstStyle/>
                    <a:p>
                      <a:r>
                        <a:rPr lang="en-US" dirty="0"/>
                        <a:t>DENSITY (Kg/m^3)</a:t>
                      </a:r>
                      <a:endParaRPr lang="en-IN" dirty="0"/>
                    </a:p>
                  </a:txBody>
                  <a:tcPr/>
                </a:tc>
                <a:tc>
                  <a:txBody>
                    <a:bodyPr/>
                    <a:lstStyle/>
                    <a:p>
                      <a:r>
                        <a:rPr lang="en-US" dirty="0"/>
                        <a:t>WEIGHT (Kg)</a:t>
                      </a:r>
                      <a:endParaRPr lang="en-IN" dirty="0"/>
                    </a:p>
                  </a:txBody>
                  <a:tcPr/>
                </a:tc>
                <a:extLst>
                  <a:ext uri="{0D108BD9-81ED-4DB2-BD59-A6C34878D82A}">
                    <a16:rowId xmlns:a16="http://schemas.microsoft.com/office/drawing/2014/main" val="833742059"/>
                  </a:ext>
                </a:extLst>
              </a:tr>
              <a:tr h="572388">
                <a:tc>
                  <a:txBody>
                    <a:bodyPr/>
                    <a:lstStyle/>
                    <a:p>
                      <a:r>
                        <a:rPr lang="en-US" dirty="0"/>
                        <a:t>CEMENT </a:t>
                      </a:r>
                      <a:endParaRPr lang="en-IN" dirty="0"/>
                    </a:p>
                  </a:txBody>
                  <a:tcPr/>
                </a:tc>
                <a:tc>
                  <a:txBody>
                    <a:bodyPr/>
                    <a:lstStyle/>
                    <a:p>
                      <a:r>
                        <a:rPr lang="en-US" dirty="0"/>
                        <a:t>412</a:t>
                      </a:r>
                      <a:endParaRPr lang="en-IN" dirty="0"/>
                    </a:p>
                  </a:txBody>
                  <a:tcPr/>
                </a:tc>
                <a:tc>
                  <a:txBody>
                    <a:bodyPr/>
                    <a:lstStyle/>
                    <a:p>
                      <a:r>
                        <a:rPr lang="en-US" dirty="0"/>
                        <a:t>12.5145</a:t>
                      </a:r>
                      <a:endParaRPr lang="en-IN" dirty="0"/>
                    </a:p>
                  </a:txBody>
                  <a:tcPr/>
                </a:tc>
                <a:extLst>
                  <a:ext uri="{0D108BD9-81ED-4DB2-BD59-A6C34878D82A}">
                    <a16:rowId xmlns:a16="http://schemas.microsoft.com/office/drawing/2014/main" val="1979512692"/>
                  </a:ext>
                </a:extLst>
              </a:tr>
              <a:tr h="572388">
                <a:tc>
                  <a:txBody>
                    <a:bodyPr/>
                    <a:lstStyle/>
                    <a:p>
                      <a:r>
                        <a:rPr lang="en-US" dirty="0"/>
                        <a:t>WATER </a:t>
                      </a:r>
                      <a:endParaRPr lang="en-IN" dirty="0"/>
                    </a:p>
                  </a:txBody>
                  <a:tcPr/>
                </a:tc>
                <a:tc>
                  <a:txBody>
                    <a:bodyPr/>
                    <a:lstStyle/>
                    <a:p>
                      <a:r>
                        <a:rPr lang="en-US" dirty="0"/>
                        <a:t>186</a:t>
                      </a:r>
                      <a:endParaRPr lang="en-IN" dirty="0"/>
                    </a:p>
                  </a:txBody>
                  <a:tcPr/>
                </a:tc>
                <a:tc>
                  <a:txBody>
                    <a:bodyPr/>
                    <a:lstStyle/>
                    <a:p>
                      <a:r>
                        <a:rPr lang="en-US" dirty="0"/>
                        <a:t>5.64975</a:t>
                      </a:r>
                      <a:endParaRPr lang="en-IN" dirty="0"/>
                    </a:p>
                  </a:txBody>
                  <a:tcPr/>
                </a:tc>
                <a:extLst>
                  <a:ext uri="{0D108BD9-81ED-4DB2-BD59-A6C34878D82A}">
                    <a16:rowId xmlns:a16="http://schemas.microsoft.com/office/drawing/2014/main" val="2819301376"/>
                  </a:ext>
                </a:extLst>
              </a:tr>
              <a:tr h="572388">
                <a:tc>
                  <a:txBody>
                    <a:bodyPr/>
                    <a:lstStyle/>
                    <a:p>
                      <a:r>
                        <a:rPr lang="en-US" dirty="0"/>
                        <a:t>FINE AGGREGATE </a:t>
                      </a:r>
                      <a:endParaRPr lang="en-IN" dirty="0"/>
                    </a:p>
                  </a:txBody>
                  <a:tcPr/>
                </a:tc>
                <a:tc>
                  <a:txBody>
                    <a:bodyPr/>
                    <a:lstStyle/>
                    <a:p>
                      <a:r>
                        <a:rPr lang="en-US" dirty="0"/>
                        <a:t>581</a:t>
                      </a:r>
                      <a:endParaRPr lang="en-IN" dirty="0"/>
                    </a:p>
                  </a:txBody>
                  <a:tcPr/>
                </a:tc>
                <a:tc>
                  <a:txBody>
                    <a:bodyPr/>
                    <a:lstStyle/>
                    <a:p>
                      <a:r>
                        <a:rPr lang="en-US" dirty="0"/>
                        <a:t>17.65</a:t>
                      </a:r>
                      <a:endParaRPr lang="en-IN" dirty="0"/>
                    </a:p>
                  </a:txBody>
                  <a:tcPr/>
                </a:tc>
                <a:extLst>
                  <a:ext uri="{0D108BD9-81ED-4DB2-BD59-A6C34878D82A}">
                    <a16:rowId xmlns:a16="http://schemas.microsoft.com/office/drawing/2014/main" val="1047712781"/>
                  </a:ext>
                </a:extLst>
              </a:tr>
              <a:tr h="572388">
                <a:tc>
                  <a:txBody>
                    <a:bodyPr/>
                    <a:lstStyle/>
                    <a:p>
                      <a:r>
                        <a:rPr lang="en-US" dirty="0"/>
                        <a:t>COARSE AGGREGATE (natural)</a:t>
                      </a:r>
                      <a:endParaRPr lang="en-IN" dirty="0"/>
                    </a:p>
                  </a:txBody>
                  <a:tcPr/>
                </a:tc>
                <a:tc>
                  <a:txBody>
                    <a:bodyPr/>
                    <a:lstStyle/>
                    <a:p>
                      <a:r>
                        <a:rPr lang="en-US" dirty="0"/>
                        <a:t>1173</a:t>
                      </a:r>
                      <a:endParaRPr lang="en-IN" dirty="0"/>
                    </a:p>
                  </a:txBody>
                  <a:tcPr/>
                </a:tc>
                <a:tc>
                  <a:txBody>
                    <a:bodyPr/>
                    <a:lstStyle/>
                    <a:p>
                      <a:r>
                        <a:rPr lang="en-US" dirty="0"/>
                        <a:t>35.62</a:t>
                      </a:r>
                      <a:endParaRPr lang="en-IN" dirty="0"/>
                    </a:p>
                  </a:txBody>
                  <a:tcPr/>
                </a:tc>
                <a:extLst>
                  <a:ext uri="{0D108BD9-81ED-4DB2-BD59-A6C34878D82A}">
                    <a16:rowId xmlns:a16="http://schemas.microsoft.com/office/drawing/2014/main" val="2853031140"/>
                  </a:ext>
                </a:extLst>
              </a:tr>
              <a:tr h="572388">
                <a:tc>
                  <a:txBody>
                    <a:bodyPr/>
                    <a:lstStyle/>
                    <a:p>
                      <a:r>
                        <a:rPr lang="en-US" dirty="0"/>
                        <a:t>WATER CEMENT RATIO</a:t>
                      </a:r>
                      <a:endParaRPr lang="en-IN" dirty="0"/>
                    </a:p>
                  </a:txBody>
                  <a:tcPr/>
                </a:tc>
                <a:tc>
                  <a:txBody>
                    <a:bodyPr/>
                    <a:lstStyle/>
                    <a:p>
                      <a:r>
                        <a:rPr lang="en-US" dirty="0"/>
                        <a:t>0.49</a:t>
                      </a:r>
                      <a:endParaRPr lang="en-IN" dirty="0"/>
                    </a:p>
                  </a:txBody>
                  <a:tcPr/>
                </a:tc>
                <a:tc>
                  <a:txBody>
                    <a:bodyPr/>
                    <a:lstStyle/>
                    <a:p>
                      <a:r>
                        <a:rPr lang="en-US" dirty="0"/>
                        <a:t>-</a:t>
                      </a:r>
                      <a:endParaRPr lang="en-IN" dirty="0"/>
                    </a:p>
                  </a:txBody>
                  <a:tcPr/>
                </a:tc>
                <a:extLst>
                  <a:ext uri="{0D108BD9-81ED-4DB2-BD59-A6C34878D82A}">
                    <a16:rowId xmlns:a16="http://schemas.microsoft.com/office/drawing/2014/main" val="3163509336"/>
                  </a:ext>
                </a:extLst>
              </a:tr>
            </a:tbl>
          </a:graphicData>
        </a:graphic>
      </p:graphicFrame>
    </p:spTree>
    <p:extLst>
      <p:ext uri="{BB962C8B-B14F-4D97-AF65-F5344CB8AC3E}">
        <p14:creationId xmlns:p14="http://schemas.microsoft.com/office/powerpoint/2010/main" val="341247410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1175C9-5CC8-4511-ADA5-E295EB7A3D4F}"/>
              </a:ext>
            </a:extLst>
          </p:cNvPr>
          <p:cNvSpPr txBox="1"/>
          <p:nvPr/>
        </p:nvSpPr>
        <p:spPr>
          <a:xfrm>
            <a:off x="1692448" y="633601"/>
            <a:ext cx="8364187" cy="1077218"/>
          </a:xfrm>
          <a:prstGeom prst="rect">
            <a:avLst/>
          </a:prstGeom>
          <a:noFill/>
        </p:spPr>
        <p:txBody>
          <a:bodyPr wrap="square">
            <a:spAutoFit/>
          </a:bodyPr>
          <a:lstStyle/>
          <a:p>
            <a:pPr marL="406400" algn="ctr">
              <a:spcBef>
                <a:spcPts val="775"/>
              </a:spcBef>
            </a:pPr>
            <a:r>
              <a:rPr lang="en-US" sz="3200" b="1" dirty="0">
                <a:effectLst/>
                <a:latin typeface="Times New Roman" panose="02020603050405020304" pitchFamily="18" charset="0"/>
                <a:ea typeface="Times New Roman" panose="02020603050405020304" pitchFamily="18" charset="0"/>
              </a:rPr>
              <a:t>Compression Test result of concrete cubes made with 100% natural coarse aggregate </a:t>
            </a:r>
            <a:endParaRPr lang="en-IN" sz="2400" b="1" dirty="0">
              <a:effectLst/>
              <a:latin typeface="Times New Roman" panose="02020603050405020304" pitchFamily="18" charset="0"/>
              <a:ea typeface="Times New Roman" panose="02020603050405020304" pitchFamily="18" charset="0"/>
            </a:endParaRPr>
          </a:p>
        </p:txBody>
      </p:sp>
      <p:graphicFrame>
        <p:nvGraphicFramePr>
          <p:cNvPr id="6" name="Table 2">
            <a:extLst>
              <a:ext uri="{FF2B5EF4-FFF2-40B4-BE49-F238E27FC236}">
                <a16:creationId xmlns:a16="http://schemas.microsoft.com/office/drawing/2014/main" id="{4AE073D8-4ABC-4C49-B86D-0AED0AC461BF}"/>
              </a:ext>
            </a:extLst>
          </p:cNvPr>
          <p:cNvGraphicFramePr>
            <a:graphicFrameLocks noGrp="1"/>
          </p:cNvGraphicFramePr>
          <p:nvPr>
            <p:extLst>
              <p:ext uri="{D42A27DB-BD31-4B8C-83A1-F6EECF244321}">
                <p14:modId xmlns:p14="http://schemas.microsoft.com/office/powerpoint/2010/main" val="1545367168"/>
              </p:ext>
            </p:extLst>
          </p:nvPr>
        </p:nvGraphicFramePr>
        <p:xfrm>
          <a:off x="906482" y="1948222"/>
          <a:ext cx="10379035" cy="2961556"/>
        </p:xfrm>
        <a:graphic>
          <a:graphicData uri="http://schemas.openxmlformats.org/drawingml/2006/table">
            <a:tbl>
              <a:tblPr firstRow="1" bandRow="1">
                <a:tableStyleId>{5C22544A-7EE6-4342-B048-85BDC9FD1C3A}</a:tableStyleId>
              </a:tblPr>
              <a:tblGrid>
                <a:gridCol w="2075807">
                  <a:extLst>
                    <a:ext uri="{9D8B030D-6E8A-4147-A177-3AD203B41FA5}">
                      <a16:colId xmlns:a16="http://schemas.microsoft.com/office/drawing/2014/main" val="4188684417"/>
                    </a:ext>
                  </a:extLst>
                </a:gridCol>
                <a:gridCol w="2075807">
                  <a:extLst>
                    <a:ext uri="{9D8B030D-6E8A-4147-A177-3AD203B41FA5}">
                      <a16:colId xmlns:a16="http://schemas.microsoft.com/office/drawing/2014/main" val="13642314"/>
                    </a:ext>
                  </a:extLst>
                </a:gridCol>
                <a:gridCol w="2075807">
                  <a:extLst>
                    <a:ext uri="{9D8B030D-6E8A-4147-A177-3AD203B41FA5}">
                      <a16:colId xmlns:a16="http://schemas.microsoft.com/office/drawing/2014/main" val="1048072727"/>
                    </a:ext>
                  </a:extLst>
                </a:gridCol>
                <a:gridCol w="2075807">
                  <a:extLst>
                    <a:ext uri="{9D8B030D-6E8A-4147-A177-3AD203B41FA5}">
                      <a16:colId xmlns:a16="http://schemas.microsoft.com/office/drawing/2014/main" val="1415394826"/>
                    </a:ext>
                  </a:extLst>
                </a:gridCol>
                <a:gridCol w="2075807">
                  <a:extLst>
                    <a:ext uri="{9D8B030D-6E8A-4147-A177-3AD203B41FA5}">
                      <a16:colId xmlns:a16="http://schemas.microsoft.com/office/drawing/2014/main" val="4030183071"/>
                    </a:ext>
                  </a:extLst>
                </a:gridCol>
              </a:tblGrid>
              <a:tr h="740389">
                <a:tc>
                  <a:txBody>
                    <a:bodyPr/>
                    <a:lstStyle/>
                    <a:p>
                      <a:r>
                        <a:rPr lang="en-US" dirty="0"/>
                        <a:t>DAYS </a:t>
                      </a:r>
                      <a:endParaRPr lang="en-IN" dirty="0"/>
                    </a:p>
                  </a:txBody>
                  <a:tcPr/>
                </a:tc>
                <a:tc>
                  <a:txBody>
                    <a:bodyPr/>
                    <a:lstStyle/>
                    <a:p>
                      <a:r>
                        <a:rPr lang="en-US" dirty="0"/>
                        <a:t>(1)</a:t>
                      </a:r>
                      <a:endParaRPr lang="en-IN" dirty="0"/>
                    </a:p>
                  </a:txBody>
                  <a:tcPr/>
                </a:tc>
                <a:tc>
                  <a:txBody>
                    <a:bodyPr/>
                    <a:lstStyle/>
                    <a:p>
                      <a:r>
                        <a:rPr lang="en-US" dirty="0"/>
                        <a:t>(2)</a:t>
                      </a:r>
                      <a:endParaRPr lang="en-IN" dirty="0"/>
                    </a:p>
                  </a:txBody>
                  <a:tcPr/>
                </a:tc>
                <a:tc>
                  <a:txBody>
                    <a:bodyPr/>
                    <a:lstStyle/>
                    <a:p>
                      <a:r>
                        <a:rPr lang="en-US" dirty="0"/>
                        <a:t>(3)</a:t>
                      </a:r>
                      <a:endParaRPr lang="en-IN" dirty="0"/>
                    </a:p>
                  </a:txBody>
                  <a:tcPr/>
                </a:tc>
                <a:tc>
                  <a:txBody>
                    <a:bodyPr/>
                    <a:lstStyle/>
                    <a:p>
                      <a:r>
                        <a:rPr lang="en-US" dirty="0"/>
                        <a:t>AVERAGE</a:t>
                      </a:r>
                      <a:endParaRPr lang="en-IN" dirty="0"/>
                    </a:p>
                  </a:txBody>
                  <a:tcPr/>
                </a:tc>
                <a:extLst>
                  <a:ext uri="{0D108BD9-81ED-4DB2-BD59-A6C34878D82A}">
                    <a16:rowId xmlns:a16="http://schemas.microsoft.com/office/drawing/2014/main" val="130559408"/>
                  </a:ext>
                </a:extLst>
              </a:tr>
              <a:tr h="740389">
                <a:tc>
                  <a:txBody>
                    <a:bodyPr/>
                    <a:lstStyle/>
                    <a:p>
                      <a:r>
                        <a:rPr lang="en-US" dirty="0"/>
                        <a:t>7 days</a:t>
                      </a:r>
                    </a:p>
                  </a:txBody>
                  <a:tcPr/>
                </a:tc>
                <a:tc>
                  <a:txBody>
                    <a:bodyPr/>
                    <a:lstStyle/>
                    <a:p>
                      <a:r>
                        <a:rPr lang="en-US" dirty="0"/>
                        <a:t>454 KN</a:t>
                      </a:r>
                      <a:endParaRPr lang="en-IN" dirty="0"/>
                    </a:p>
                  </a:txBody>
                  <a:tcPr/>
                </a:tc>
                <a:tc>
                  <a:txBody>
                    <a:bodyPr/>
                    <a:lstStyle/>
                    <a:p>
                      <a:r>
                        <a:rPr lang="en-US" dirty="0"/>
                        <a:t>448 KN</a:t>
                      </a:r>
                      <a:endParaRPr lang="en-IN" dirty="0"/>
                    </a:p>
                  </a:txBody>
                  <a:tcPr/>
                </a:tc>
                <a:tc>
                  <a:txBody>
                    <a:bodyPr/>
                    <a:lstStyle/>
                    <a:p>
                      <a:r>
                        <a:rPr lang="en-US" dirty="0"/>
                        <a:t>503 KN</a:t>
                      </a:r>
                      <a:endParaRPr lang="en-IN" dirty="0"/>
                    </a:p>
                  </a:txBody>
                  <a:tcPr/>
                </a:tc>
                <a:tc>
                  <a:txBody>
                    <a:bodyPr/>
                    <a:lstStyle/>
                    <a:p>
                      <a:r>
                        <a:rPr lang="en-US" dirty="0"/>
                        <a:t>468 KN</a:t>
                      </a:r>
                      <a:endParaRPr lang="en-IN" dirty="0"/>
                    </a:p>
                  </a:txBody>
                  <a:tcPr/>
                </a:tc>
                <a:extLst>
                  <a:ext uri="{0D108BD9-81ED-4DB2-BD59-A6C34878D82A}">
                    <a16:rowId xmlns:a16="http://schemas.microsoft.com/office/drawing/2014/main" val="1437479641"/>
                  </a:ext>
                </a:extLst>
              </a:tr>
              <a:tr h="740389">
                <a:tc>
                  <a:txBody>
                    <a:bodyPr/>
                    <a:lstStyle/>
                    <a:p>
                      <a:r>
                        <a:rPr lang="en-US" dirty="0"/>
                        <a:t>14 days</a:t>
                      </a:r>
                      <a:endParaRPr lang="en-IN" dirty="0"/>
                    </a:p>
                  </a:txBody>
                  <a:tcPr/>
                </a:tc>
                <a:tc>
                  <a:txBody>
                    <a:bodyPr/>
                    <a:lstStyle/>
                    <a:p>
                      <a:r>
                        <a:rPr lang="en-US" dirty="0"/>
                        <a:t>628 KN</a:t>
                      </a:r>
                      <a:endParaRPr lang="en-IN" dirty="0"/>
                    </a:p>
                  </a:txBody>
                  <a:tcPr/>
                </a:tc>
                <a:tc>
                  <a:txBody>
                    <a:bodyPr/>
                    <a:lstStyle/>
                    <a:p>
                      <a:r>
                        <a:rPr lang="en-US" dirty="0"/>
                        <a:t>620 KN</a:t>
                      </a:r>
                      <a:endParaRPr lang="en-IN" dirty="0"/>
                    </a:p>
                  </a:txBody>
                  <a:tcPr/>
                </a:tc>
                <a:tc>
                  <a:txBody>
                    <a:bodyPr/>
                    <a:lstStyle/>
                    <a:p>
                      <a:r>
                        <a:rPr lang="en-US" dirty="0"/>
                        <a:t>697 KN</a:t>
                      </a:r>
                      <a:endParaRPr lang="en-IN" dirty="0"/>
                    </a:p>
                  </a:txBody>
                  <a:tcPr/>
                </a:tc>
                <a:tc>
                  <a:txBody>
                    <a:bodyPr/>
                    <a:lstStyle/>
                    <a:p>
                      <a:r>
                        <a:rPr lang="en-US" dirty="0"/>
                        <a:t>648 KN</a:t>
                      </a:r>
                      <a:endParaRPr lang="en-IN" dirty="0"/>
                    </a:p>
                  </a:txBody>
                  <a:tcPr/>
                </a:tc>
                <a:extLst>
                  <a:ext uri="{0D108BD9-81ED-4DB2-BD59-A6C34878D82A}">
                    <a16:rowId xmlns:a16="http://schemas.microsoft.com/office/drawing/2014/main" val="1356321496"/>
                  </a:ext>
                </a:extLst>
              </a:tr>
              <a:tr h="740389">
                <a:tc>
                  <a:txBody>
                    <a:bodyPr/>
                    <a:lstStyle/>
                    <a:p>
                      <a:r>
                        <a:rPr lang="en-US" dirty="0"/>
                        <a:t>28 days</a:t>
                      </a:r>
                      <a:endParaRPr lang="en-IN" dirty="0"/>
                    </a:p>
                  </a:txBody>
                  <a:tcPr/>
                </a:tc>
                <a:tc>
                  <a:txBody>
                    <a:bodyPr/>
                    <a:lstStyle/>
                    <a:p>
                      <a:r>
                        <a:rPr lang="en-US" dirty="0"/>
                        <a:t>699 KN</a:t>
                      </a:r>
                      <a:endParaRPr lang="en-IN" dirty="0"/>
                    </a:p>
                  </a:txBody>
                  <a:tcPr/>
                </a:tc>
                <a:tc>
                  <a:txBody>
                    <a:bodyPr/>
                    <a:lstStyle/>
                    <a:p>
                      <a:r>
                        <a:rPr lang="en-US" dirty="0"/>
                        <a:t>690 KN</a:t>
                      </a:r>
                      <a:endParaRPr lang="en-IN" dirty="0"/>
                    </a:p>
                  </a:txBody>
                  <a:tcPr/>
                </a:tc>
                <a:tc>
                  <a:txBody>
                    <a:bodyPr/>
                    <a:lstStyle/>
                    <a:p>
                      <a:r>
                        <a:rPr lang="en-US" dirty="0"/>
                        <a:t>775 KN</a:t>
                      </a:r>
                      <a:endParaRPr lang="en-IN" dirty="0"/>
                    </a:p>
                  </a:txBody>
                  <a:tcPr/>
                </a:tc>
                <a:tc>
                  <a:txBody>
                    <a:bodyPr/>
                    <a:lstStyle/>
                    <a:p>
                      <a:r>
                        <a:rPr lang="en-US" b="1" dirty="0"/>
                        <a:t>721 KN</a:t>
                      </a:r>
                      <a:endParaRPr lang="en-IN" b="1" dirty="0"/>
                    </a:p>
                  </a:txBody>
                  <a:tcPr/>
                </a:tc>
                <a:extLst>
                  <a:ext uri="{0D108BD9-81ED-4DB2-BD59-A6C34878D82A}">
                    <a16:rowId xmlns:a16="http://schemas.microsoft.com/office/drawing/2014/main" val="3224118252"/>
                  </a:ext>
                </a:extLst>
              </a:tr>
            </a:tbl>
          </a:graphicData>
        </a:graphic>
      </p:graphicFrame>
      <p:sp>
        <p:nvSpPr>
          <p:cNvPr id="7" name="Title 1">
            <a:extLst>
              <a:ext uri="{FF2B5EF4-FFF2-40B4-BE49-F238E27FC236}">
                <a16:creationId xmlns:a16="http://schemas.microsoft.com/office/drawing/2014/main" id="{CA184B40-15F9-42C1-8DD9-15F7137D596E}"/>
              </a:ext>
            </a:extLst>
          </p:cNvPr>
          <p:cNvSpPr txBox="1">
            <a:spLocks/>
          </p:cNvSpPr>
          <p:nvPr/>
        </p:nvSpPr>
        <p:spPr>
          <a:xfrm>
            <a:off x="2594800" y="5374137"/>
            <a:ext cx="6559485" cy="1347296"/>
          </a:xfrm>
          <a:prstGeom prst="rect">
            <a:avLst/>
          </a:prstGeom>
        </p:spPr>
        <p:txBody>
          <a:bodyPr>
            <a:normAutofit fontScale="9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2300" dirty="0"/>
              <a:t>Average compressive strength for </a:t>
            </a:r>
            <a:r>
              <a:rPr lang="en-IN" sz="2300" b="1" dirty="0"/>
              <a:t>28 days </a:t>
            </a:r>
            <a:r>
              <a:rPr lang="en-IN" sz="2300" dirty="0"/>
              <a:t>=721KN </a:t>
            </a:r>
          </a:p>
          <a:p>
            <a:endParaRPr lang="en-IN" sz="2300" dirty="0"/>
          </a:p>
          <a:p>
            <a:r>
              <a:rPr lang="en-IN" sz="2300" dirty="0"/>
              <a:t>                                                                           =</a:t>
            </a:r>
            <a:r>
              <a:rPr lang="en-IN" sz="2300" b="1" dirty="0"/>
              <a:t>32.04 N/mm^2 </a:t>
            </a:r>
            <a:br>
              <a:rPr lang="en-IN" dirty="0"/>
            </a:br>
            <a:endParaRPr lang="en-IN" dirty="0"/>
          </a:p>
        </p:txBody>
      </p:sp>
    </p:spTree>
    <p:extLst>
      <p:ext uri="{BB962C8B-B14F-4D97-AF65-F5344CB8AC3E}">
        <p14:creationId xmlns:p14="http://schemas.microsoft.com/office/powerpoint/2010/main" val="31374096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95CF990-22C4-433E-ADD2-E285C0E86A45}"/>
              </a:ext>
            </a:extLst>
          </p:cNvPr>
          <p:cNvSpPr txBox="1"/>
          <p:nvPr/>
        </p:nvSpPr>
        <p:spPr>
          <a:xfrm>
            <a:off x="270076" y="618839"/>
            <a:ext cx="11921924" cy="1737014"/>
          </a:xfrm>
          <a:prstGeom prst="rect">
            <a:avLst/>
          </a:prstGeom>
          <a:noFill/>
        </p:spPr>
        <p:txBody>
          <a:bodyPr wrap="square">
            <a:spAutoFit/>
          </a:bodyPr>
          <a:lstStyle/>
          <a:p>
            <a:pPr marL="406400" marR="541020" algn="ctr">
              <a:lnSpc>
                <a:spcPct val="103000"/>
              </a:lnSpc>
              <a:spcBef>
                <a:spcPts val="350"/>
              </a:spcBef>
              <a:spcAft>
                <a:spcPts val="0"/>
              </a:spcAft>
              <a:tabLst>
                <a:tab pos="2362835" algn="l"/>
                <a:tab pos="3686810" algn="l"/>
                <a:tab pos="5678805" algn="l"/>
              </a:tabLst>
            </a:pPr>
            <a:r>
              <a:rPr lang="en-US" sz="3200" b="1" dirty="0">
                <a:effectLst/>
                <a:latin typeface="Times New Roman" panose="02020603050405020304" pitchFamily="18" charset="0"/>
                <a:ea typeface="Times New Roman" panose="02020603050405020304" pitchFamily="18" charset="0"/>
              </a:rPr>
              <a:t>Comparison of  average Compressive Strength of M25 grade of Concrete Cubes with different </a:t>
            </a:r>
            <a:r>
              <a:rPr lang="en-US" sz="3200" b="1" dirty="0">
                <a:latin typeface="Times New Roman" panose="02020603050405020304" pitchFamily="18" charset="0"/>
                <a:ea typeface="Times New Roman" panose="02020603050405020304" pitchFamily="18" charset="0"/>
              </a:rPr>
              <a:t>compositions</a:t>
            </a:r>
            <a:r>
              <a:rPr lang="en-US" sz="3200" b="1" dirty="0">
                <a:effectLst/>
                <a:latin typeface="Times New Roman" panose="02020603050405020304" pitchFamily="18" charset="0"/>
                <a:ea typeface="Times New Roman" panose="02020603050405020304" pitchFamily="18" charset="0"/>
              </a:rPr>
              <a:t> of RCA and NCA for 7, 14 and 28 days </a:t>
            </a:r>
            <a:r>
              <a:rPr lang="en-US" sz="3200" b="1" spc="-20" dirty="0">
                <a:effectLst/>
                <a:latin typeface="Times New Roman" panose="02020603050405020304" pitchFamily="18" charset="0"/>
                <a:ea typeface="Times New Roman" panose="02020603050405020304" pitchFamily="18" charset="0"/>
              </a:rPr>
              <a:t>:</a:t>
            </a:r>
            <a:endParaRPr lang="en-IN" sz="3200" dirty="0">
              <a:effectLst/>
              <a:latin typeface="Times New Roman" panose="02020603050405020304" pitchFamily="18" charset="0"/>
              <a:ea typeface="Times New Roman" panose="02020603050405020304" pitchFamily="18" charset="0"/>
            </a:endParaRPr>
          </a:p>
          <a:p>
            <a:pPr algn="ctr"/>
            <a:r>
              <a:rPr lang="en-US" sz="800" b="1" dirty="0">
                <a:effectLst/>
                <a:latin typeface="Times New Roman" panose="02020603050405020304" pitchFamily="18" charset="0"/>
                <a:ea typeface="Times New Roman" panose="02020603050405020304" pitchFamily="18" charset="0"/>
              </a:rPr>
              <a:t> </a:t>
            </a:r>
            <a:endParaRPr lang="en-IN" sz="1100" dirty="0">
              <a:effectLst/>
              <a:latin typeface="Times New Roman" panose="02020603050405020304" pitchFamily="18" charset="0"/>
              <a:ea typeface="Times New Roman" panose="02020603050405020304" pitchFamily="18" charset="0"/>
            </a:endParaRPr>
          </a:p>
        </p:txBody>
      </p:sp>
      <p:graphicFrame>
        <p:nvGraphicFramePr>
          <p:cNvPr id="5" name="Table 5">
            <a:extLst>
              <a:ext uri="{FF2B5EF4-FFF2-40B4-BE49-F238E27FC236}">
                <a16:creationId xmlns:a16="http://schemas.microsoft.com/office/drawing/2014/main" id="{0DAE8E6A-01FD-4E28-9316-9A1082902611}"/>
              </a:ext>
            </a:extLst>
          </p:cNvPr>
          <p:cNvGraphicFramePr>
            <a:graphicFrameLocks noGrp="1"/>
          </p:cNvGraphicFramePr>
          <p:nvPr>
            <p:extLst>
              <p:ext uri="{D42A27DB-BD31-4B8C-83A1-F6EECF244321}">
                <p14:modId xmlns:p14="http://schemas.microsoft.com/office/powerpoint/2010/main" val="1169041376"/>
              </p:ext>
            </p:extLst>
          </p:nvPr>
        </p:nvGraphicFramePr>
        <p:xfrm>
          <a:off x="578383" y="2355853"/>
          <a:ext cx="11305310" cy="3757333"/>
        </p:xfrm>
        <a:graphic>
          <a:graphicData uri="http://schemas.openxmlformats.org/drawingml/2006/table">
            <a:tbl>
              <a:tblPr firstRow="1" bandRow="1">
                <a:tableStyleId>{5C22544A-7EE6-4342-B048-85BDC9FD1C3A}</a:tableStyleId>
              </a:tblPr>
              <a:tblGrid>
                <a:gridCol w="2020276">
                  <a:extLst>
                    <a:ext uri="{9D8B030D-6E8A-4147-A177-3AD203B41FA5}">
                      <a16:colId xmlns:a16="http://schemas.microsoft.com/office/drawing/2014/main" val="3852496647"/>
                    </a:ext>
                  </a:extLst>
                </a:gridCol>
                <a:gridCol w="2020276">
                  <a:extLst>
                    <a:ext uri="{9D8B030D-6E8A-4147-A177-3AD203B41FA5}">
                      <a16:colId xmlns:a16="http://schemas.microsoft.com/office/drawing/2014/main" val="1107482930"/>
                    </a:ext>
                  </a:extLst>
                </a:gridCol>
                <a:gridCol w="2731965">
                  <a:extLst>
                    <a:ext uri="{9D8B030D-6E8A-4147-A177-3AD203B41FA5}">
                      <a16:colId xmlns:a16="http://schemas.microsoft.com/office/drawing/2014/main" val="3689958712"/>
                    </a:ext>
                  </a:extLst>
                </a:gridCol>
                <a:gridCol w="2768331">
                  <a:extLst>
                    <a:ext uri="{9D8B030D-6E8A-4147-A177-3AD203B41FA5}">
                      <a16:colId xmlns:a16="http://schemas.microsoft.com/office/drawing/2014/main" val="3278015160"/>
                    </a:ext>
                  </a:extLst>
                </a:gridCol>
                <a:gridCol w="1764462">
                  <a:extLst>
                    <a:ext uri="{9D8B030D-6E8A-4147-A177-3AD203B41FA5}">
                      <a16:colId xmlns:a16="http://schemas.microsoft.com/office/drawing/2014/main" val="1717304274"/>
                    </a:ext>
                  </a:extLst>
                </a:gridCol>
              </a:tblGrid>
              <a:tr h="795030">
                <a:tc>
                  <a:txBody>
                    <a:bodyPr/>
                    <a:lstStyle/>
                    <a:p>
                      <a:r>
                        <a:rPr lang="en-US" dirty="0"/>
                        <a:t>DAYS</a:t>
                      </a:r>
                      <a:endParaRPr lang="en-IN" dirty="0"/>
                    </a:p>
                  </a:txBody>
                  <a:tcPr/>
                </a:tc>
                <a:tc>
                  <a:txBody>
                    <a:bodyPr/>
                    <a:lstStyle/>
                    <a:p>
                      <a:r>
                        <a:rPr lang="en-US" dirty="0"/>
                        <a:t>RCA(100%)</a:t>
                      </a:r>
                      <a:endParaRPr lang="en-IN" dirty="0"/>
                    </a:p>
                  </a:txBody>
                  <a:tcPr/>
                </a:tc>
                <a:tc>
                  <a:txBody>
                    <a:bodyPr/>
                    <a:lstStyle/>
                    <a:p>
                      <a:r>
                        <a:rPr lang="en-US" dirty="0"/>
                        <a:t>RCA(30%)+NCA(70%)</a:t>
                      </a:r>
                      <a:endParaRPr lang="en-IN" dirty="0"/>
                    </a:p>
                  </a:txBody>
                  <a:tcPr/>
                </a:tc>
                <a:tc>
                  <a:txBody>
                    <a:bodyPr/>
                    <a:lstStyle/>
                    <a:p>
                      <a:r>
                        <a:rPr lang="en-US" dirty="0"/>
                        <a:t>RCA(15%)+NCA(85%)</a:t>
                      </a:r>
                      <a:endParaRPr lang="en-IN" dirty="0"/>
                    </a:p>
                  </a:txBody>
                  <a:tcPr/>
                </a:tc>
                <a:tc>
                  <a:txBody>
                    <a:bodyPr/>
                    <a:lstStyle/>
                    <a:p>
                      <a:r>
                        <a:rPr lang="en-US" dirty="0"/>
                        <a:t>NCA(100%)</a:t>
                      </a:r>
                      <a:endParaRPr lang="en-IN" dirty="0"/>
                    </a:p>
                  </a:txBody>
                  <a:tcPr/>
                </a:tc>
                <a:extLst>
                  <a:ext uri="{0D108BD9-81ED-4DB2-BD59-A6C34878D82A}">
                    <a16:rowId xmlns:a16="http://schemas.microsoft.com/office/drawing/2014/main" val="341169209"/>
                  </a:ext>
                </a:extLst>
              </a:tr>
              <a:tr h="795030">
                <a:tc>
                  <a:txBody>
                    <a:bodyPr/>
                    <a:lstStyle/>
                    <a:p>
                      <a:r>
                        <a:rPr lang="en-US" dirty="0"/>
                        <a:t>7</a:t>
                      </a:r>
                      <a:endParaRPr lang="en-IN" dirty="0"/>
                    </a:p>
                  </a:txBody>
                  <a:tcPr/>
                </a:tc>
                <a:tc>
                  <a:txBody>
                    <a:bodyPr/>
                    <a:lstStyle/>
                    <a:p>
                      <a:r>
                        <a:rPr lang="en-US" dirty="0"/>
                        <a:t>202KN</a:t>
                      </a:r>
                      <a:endParaRPr lang="en-IN" dirty="0"/>
                    </a:p>
                  </a:txBody>
                  <a:tcPr/>
                </a:tc>
                <a:tc>
                  <a:txBody>
                    <a:bodyPr/>
                    <a:lstStyle/>
                    <a:p>
                      <a:r>
                        <a:rPr lang="en-US" dirty="0"/>
                        <a:t>319KN</a:t>
                      </a:r>
                      <a:endParaRPr lang="en-IN" dirty="0"/>
                    </a:p>
                  </a:txBody>
                  <a:tcPr/>
                </a:tc>
                <a:tc>
                  <a:txBody>
                    <a:bodyPr/>
                    <a:lstStyle/>
                    <a:p>
                      <a:r>
                        <a:rPr lang="en-US" dirty="0"/>
                        <a:t>368KN</a:t>
                      </a:r>
                      <a:endParaRPr lang="en-IN" dirty="0"/>
                    </a:p>
                  </a:txBody>
                  <a:tcPr/>
                </a:tc>
                <a:tc>
                  <a:txBody>
                    <a:bodyPr/>
                    <a:lstStyle/>
                    <a:p>
                      <a:r>
                        <a:rPr lang="en-US" dirty="0"/>
                        <a:t>468KN</a:t>
                      </a:r>
                      <a:endParaRPr lang="en-IN" dirty="0"/>
                    </a:p>
                  </a:txBody>
                  <a:tcPr/>
                </a:tc>
                <a:extLst>
                  <a:ext uri="{0D108BD9-81ED-4DB2-BD59-A6C34878D82A}">
                    <a16:rowId xmlns:a16="http://schemas.microsoft.com/office/drawing/2014/main" val="1421147305"/>
                  </a:ext>
                </a:extLst>
              </a:tr>
              <a:tr h="795030">
                <a:tc>
                  <a:txBody>
                    <a:bodyPr/>
                    <a:lstStyle/>
                    <a:p>
                      <a:r>
                        <a:rPr lang="en-US" dirty="0"/>
                        <a:t>14</a:t>
                      </a:r>
                      <a:endParaRPr lang="en-IN" dirty="0"/>
                    </a:p>
                  </a:txBody>
                  <a:tcPr/>
                </a:tc>
                <a:tc>
                  <a:txBody>
                    <a:bodyPr/>
                    <a:lstStyle/>
                    <a:p>
                      <a:r>
                        <a:rPr lang="en-US" dirty="0"/>
                        <a:t>280KN</a:t>
                      </a:r>
                      <a:endParaRPr lang="en-IN" dirty="0"/>
                    </a:p>
                  </a:txBody>
                  <a:tcPr/>
                </a:tc>
                <a:tc>
                  <a:txBody>
                    <a:bodyPr/>
                    <a:lstStyle/>
                    <a:p>
                      <a:r>
                        <a:rPr lang="en-US" dirty="0"/>
                        <a:t>442KN</a:t>
                      </a:r>
                      <a:endParaRPr lang="en-IN" dirty="0"/>
                    </a:p>
                  </a:txBody>
                  <a:tcPr/>
                </a:tc>
                <a:tc>
                  <a:txBody>
                    <a:bodyPr/>
                    <a:lstStyle/>
                    <a:p>
                      <a:r>
                        <a:rPr lang="en-US" dirty="0"/>
                        <a:t>509KN</a:t>
                      </a:r>
                      <a:endParaRPr lang="en-IN" dirty="0"/>
                    </a:p>
                  </a:txBody>
                  <a:tcPr/>
                </a:tc>
                <a:tc>
                  <a:txBody>
                    <a:bodyPr/>
                    <a:lstStyle/>
                    <a:p>
                      <a:r>
                        <a:rPr lang="en-US" dirty="0"/>
                        <a:t>648KN</a:t>
                      </a:r>
                      <a:endParaRPr lang="en-IN" dirty="0"/>
                    </a:p>
                  </a:txBody>
                  <a:tcPr/>
                </a:tc>
                <a:extLst>
                  <a:ext uri="{0D108BD9-81ED-4DB2-BD59-A6C34878D82A}">
                    <a16:rowId xmlns:a16="http://schemas.microsoft.com/office/drawing/2014/main" val="2206435617"/>
                  </a:ext>
                </a:extLst>
              </a:tr>
              <a:tr h="1372243">
                <a:tc>
                  <a:txBody>
                    <a:bodyPr/>
                    <a:lstStyle/>
                    <a:p>
                      <a:r>
                        <a:rPr lang="en-US" dirty="0"/>
                        <a:t>28</a:t>
                      </a:r>
                      <a:endParaRPr lang="en-IN" dirty="0"/>
                    </a:p>
                  </a:txBody>
                  <a:tcPr/>
                </a:tc>
                <a:tc>
                  <a:txBody>
                    <a:bodyPr/>
                    <a:lstStyle/>
                    <a:p>
                      <a:r>
                        <a:rPr lang="en-US" dirty="0"/>
                        <a:t>312KN </a:t>
                      </a:r>
                    </a:p>
                    <a:p>
                      <a:r>
                        <a:rPr lang="en-US" dirty="0"/>
                        <a:t>=</a:t>
                      </a:r>
                      <a:r>
                        <a:rPr lang="en-US" b="1" dirty="0"/>
                        <a:t>13.86 N/mm^2</a:t>
                      </a:r>
                      <a:endParaRPr lang="en-IN" b="1" dirty="0"/>
                    </a:p>
                  </a:txBody>
                  <a:tcPr/>
                </a:tc>
                <a:tc>
                  <a:txBody>
                    <a:bodyPr/>
                    <a:lstStyle/>
                    <a:p>
                      <a:r>
                        <a:rPr lang="en-US" dirty="0"/>
                        <a:t>491KN</a:t>
                      </a:r>
                    </a:p>
                    <a:p>
                      <a:r>
                        <a:rPr lang="en-US" dirty="0"/>
                        <a:t>=</a:t>
                      </a:r>
                      <a:r>
                        <a:rPr lang="en-US" b="1" dirty="0"/>
                        <a:t>21.85 N/mm^2</a:t>
                      </a:r>
                    </a:p>
                    <a:p>
                      <a:endParaRPr lang="en-IN" dirty="0"/>
                    </a:p>
                  </a:txBody>
                  <a:tcPr/>
                </a:tc>
                <a:tc>
                  <a:txBody>
                    <a:bodyPr/>
                    <a:lstStyle/>
                    <a:p>
                      <a:r>
                        <a:rPr lang="en-US" dirty="0"/>
                        <a:t>566KN</a:t>
                      </a:r>
                    </a:p>
                    <a:p>
                      <a:r>
                        <a:rPr lang="en-US" dirty="0"/>
                        <a:t>=</a:t>
                      </a:r>
                      <a:r>
                        <a:rPr lang="en-US" b="1" dirty="0"/>
                        <a:t>25.16 N/mm^2</a:t>
                      </a:r>
                      <a:endParaRPr lang="en-IN" b="1" dirty="0"/>
                    </a:p>
                  </a:txBody>
                  <a:tcPr/>
                </a:tc>
                <a:tc>
                  <a:txBody>
                    <a:bodyPr/>
                    <a:lstStyle/>
                    <a:p>
                      <a:r>
                        <a:rPr lang="en-US" dirty="0"/>
                        <a:t>721KN</a:t>
                      </a:r>
                    </a:p>
                    <a:p>
                      <a:r>
                        <a:rPr lang="en-US" dirty="0"/>
                        <a:t>=</a:t>
                      </a:r>
                      <a:r>
                        <a:rPr lang="en-US" b="1" dirty="0"/>
                        <a:t>32.06 N/mm^2</a:t>
                      </a:r>
                      <a:endParaRPr lang="en-IN" b="1" dirty="0"/>
                    </a:p>
                  </a:txBody>
                  <a:tcPr/>
                </a:tc>
                <a:extLst>
                  <a:ext uri="{0D108BD9-81ED-4DB2-BD59-A6C34878D82A}">
                    <a16:rowId xmlns:a16="http://schemas.microsoft.com/office/drawing/2014/main" val="869616133"/>
                  </a:ext>
                </a:extLst>
              </a:tr>
            </a:tbl>
          </a:graphicData>
        </a:graphic>
      </p:graphicFrame>
    </p:spTree>
    <p:extLst>
      <p:ext uri="{BB962C8B-B14F-4D97-AF65-F5344CB8AC3E}">
        <p14:creationId xmlns:p14="http://schemas.microsoft.com/office/powerpoint/2010/main" val="3829958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85E67-F7BC-13C3-AB63-1108BF4E4358}"/>
              </a:ext>
            </a:extLst>
          </p:cNvPr>
          <p:cNvSpPr>
            <a:spLocks noGrp="1"/>
          </p:cNvSpPr>
          <p:nvPr>
            <p:ph type="ctrTitle"/>
          </p:nvPr>
        </p:nvSpPr>
        <p:spPr>
          <a:xfrm>
            <a:off x="2552220" y="215313"/>
            <a:ext cx="8030817" cy="1124572"/>
          </a:xfrm>
        </p:spPr>
        <p:txBody>
          <a:bodyPr/>
          <a:lstStyle/>
          <a:p>
            <a:r>
              <a:rPr lang="en-IN" dirty="0"/>
              <a:t>PROJECT OBJECTIVE</a:t>
            </a:r>
          </a:p>
        </p:txBody>
      </p:sp>
      <p:sp>
        <p:nvSpPr>
          <p:cNvPr id="3" name="Subtitle 2">
            <a:extLst>
              <a:ext uri="{FF2B5EF4-FFF2-40B4-BE49-F238E27FC236}">
                <a16:creationId xmlns:a16="http://schemas.microsoft.com/office/drawing/2014/main" id="{F2274D20-E02C-CDD4-87A1-9EC7304BA129}"/>
              </a:ext>
            </a:extLst>
          </p:cNvPr>
          <p:cNvSpPr>
            <a:spLocks noGrp="1"/>
          </p:cNvSpPr>
          <p:nvPr>
            <p:ph type="subTitle" idx="1"/>
          </p:nvPr>
        </p:nvSpPr>
        <p:spPr>
          <a:xfrm>
            <a:off x="757095" y="1927812"/>
            <a:ext cx="11131826" cy="2109650"/>
          </a:xfrm>
        </p:spPr>
        <p:txBody>
          <a:bodyPr>
            <a:normAutofit/>
          </a:bodyPr>
          <a:lstStyle/>
          <a:p>
            <a:r>
              <a:rPr lang="en-US" sz="2800" b="0" i="0" dirty="0">
                <a:effectLst/>
                <a:latin typeface="Söhne"/>
              </a:rPr>
              <a:t>The primary objective of this project is to investigate the feasibility and advantages of using recycled aggregates in concrete production, with a focus on sustainability, performance, and cost-effectiveness.</a:t>
            </a:r>
            <a:endParaRPr lang="en-IN" sz="2800" dirty="0"/>
          </a:p>
        </p:txBody>
      </p:sp>
      <p:pic>
        <p:nvPicPr>
          <p:cNvPr id="4" name="Picture 3">
            <a:extLst>
              <a:ext uri="{FF2B5EF4-FFF2-40B4-BE49-F238E27FC236}">
                <a16:creationId xmlns:a16="http://schemas.microsoft.com/office/drawing/2014/main" id="{195FB793-0779-4B59-B35C-2B6974733248}"/>
              </a:ext>
            </a:extLst>
          </p:cNvPr>
          <p:cNvPicPr>
            <a:picLocks noChangeAspect="1"/>
          </p:cNvPicPr>
          <p:nvPr/>
        </p:nvPicPr>
        <p:blipFill>
          <a:blip r:embed="rId2"/>
          <a:stretch>
            <a:fillRect/>
          </a:stretch>
        </p:blipFill>
        <p:spPr>
          <a:xfrm>
            <a:off x="1123174" y="0"/>
            <a:ext cx="2143125" cy="1927812"/>
          </a:xfrm>
          <a:prstGeom prst="rect">
            <a:avLst/>
          </a:prstGeom>
        </p:spPr>
      </p:pic>
      <p:pic>
        <p:nvPicPr>
          <p:cNvPr id="5" name="Picture 4">
            <a:extLst>
              <a:ext uri="{FF2B5EF4-FFF2-40B4-BE49-F238E27FC236}">
                <a16:creationId xmlns:a16="http://schemas.microsoft.com/office/drawing/2014/main" id="{FE82A93A-96DD-4CD2-BBA3-F2D1814A26E3}"/>
              </a:ext>
            </a:extLst>
          </p:cNvPr>
          <p:cNvPicPr>
            <a:picLocks noChangeAspect="1"/>
          </p:cNvPicPr>
          <p:nvPr/>
        </p:nvPicPr>
        <p:blipFill>
          <a:blip r:embed="rId3"/>
          <a:stretch>
            <a:fillRect/>
          </a:stretch>
        </p:blipFill>
        <p:spPr>
          <a:xfrm>
            <a:off x="303079" y="3267697"/>
            <a:ext cx="11500994" cy="3263732"/>
          </a:xfrm>
          <a:prstGeom prst="rect">
            <a:avLst/>
          </a:prstGeom>
        </p:spPr>
      </p:pic>
    </p:spTree>
    <p:extLst>
      <p:ext uri="{BB962C8B-B14F-4D97-AF65-F5344CB8AC3E}">
        <p14:creationId xmlns:p14="http://schemas.microsoft.com/office/powerpoint/2010/main" val="40492528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41.png">
            <a:extLst>
              <a:ext uri="{FF2B5EF4-FFF2-40B4-BE49-F238E27FC236}">
                <a16:creationId xmlns:a16="http://schemas.microsoft.com/office/drawing/2014/main" id="{F990FABE-1626-487F-9DF7-BE3A0E6D6C68}"/>
              </a:ext>
            </a:extLst>
          </p:cNvPr>
          <p:cNvPicPr/>
          <p:nvPr/>
        </p:nvPicPr>
        <p:blipFill>
          <a:blip r:embed="rId2" cstate="print"/>
          <a:stretch>
            <a:fillRect/>
          </a:stretch>
        </p:blipFill>
        <p:spPr>
          <a:xfrm>
            <a:off x="273132" y="427512"/>
            <a:ext cx="11720169" cy="6288773"/>
          </a:xfrm>
          <a:prstGeom prst="rect">
            <a:avLst/>
          </a:prstGeom>
        </p:spPr>
      </p:pic>
    </p:spTree>
    <p:extLst>
      <p:ext uri="{BB962C8B-B14F-4D97-AF65-F5344CB8AC3E}">
        <p14:creationId xmlns:p14="http://schemas.microsoft.com/office/powerpoint/2010/main" val="28733170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74FB4-48D3-4A21-A0C5-DF35DFD239CD}"/>
              </a:ext>
            </a:extLst>
          </p:cNvPr>
          <p:cNvSpPr txBox="1"/>
          <p:nvPr/>
        </p:nvSpPr>
        <p:spPr>
          <a:xfrm>
            <a:off x="682977" y="1783140"/>
            <a:ext cx="10826045" cy="3970318"/>
          </a:xfrm>
          <a:prstGeom prst="rect">
            <a:avLst/>
          </a:prstGeom>
          <a:noFill/>
        </p:spPr>
        <p:txBody>
          <a:bodyPr wrap="square">
            <a:spAutoFit/>
          </a:bodyPr>
          <a:lstStyle/>
          <a:p>
            <a:pPr algn="just"/>
            <a:r>
              <a:rPr lang="en-US" sz="2800" dirty="0">
                <a:effectLst/>
                <a:latin typeface="Times New Roman" panose="02020603050405020304" pitchFamily="18" charset="0"/>
                <a:ea typeface="Times New Roman" panose="02020603050405020304" pitchFamily="18" charset="0"/>
              </a:rPr>
              <a:t>This study has investigated the compressive strength of concrete mixtures incorporating varying proportions of Recycled Concrete Aggregate (RCA) in substitution</a:t>
            </a:r>
            <a:r>
              <a:rPr lang="en-US" sz="2800" spc="-5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for</a:t>
            </a:r>
            <a:r>
              <a:rPr lang="en-US" sz="2800" spc="-3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Natural</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Concrete</a:t>
            </a:r>
            <a:r>
              <a:rPr lang="en-US" sz="2800" spc="-4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Aggregate</a:t>
            </a:r>
            <a:r>
              <a:rPr lang="en-US" sz="2800" spc="-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(NCA).</a:t>
            </a:r>
            <a:r>
              <a:rPr lang="en-US" sz="2800" spc="-4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The</a:t>
            </a:r>
            <a:r>
              <a:rPr lang="en-US" sz="2800" spc="-4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experimental</a:t>
            </a:r>
            <a:r>
              <a:rPr lang="en-US" sz="2800" spc="-3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results</a:t>
            </a:r>
            <a:r>
              <a:rPr lang="en-US" sz="2800" spc="-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over</a:t>
            </a:r>
            <a:r>
              <a:rPr lang="en-US" sz="2800" spc="-4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 28-day curing period demonstrate that a mixture comprising 15% RCA and 85% NCA</a:t>
            </a:r>
            <a:r>
              <a:rPr lang="en-US" sz="2800" spc="-8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achieves</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a:t>
            </a:r>
            <a:r>
              <a:rPr lang="en-US" sz="2800" spc="-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compressive</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strength</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of</a:t>
            </a:r>
            <a:r>
              <a:rPr lang="en-US" sz="2800" spc="-6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25.16</a:t>
            </a:r>
            <a:r>
              <a:rPr lang="en-US" sz="2800" spc="-7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MPa,</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which</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satisfactorily</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aligns</a:t>
            </a:r>
            <a:r>
              <a:rPr lang="en-US" sz="2800" spc="-65"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with the standard requirements for M25 grade concrete. In contrast, a mixture with a higher percentage of RCA, specifically 30% RCA and 70% NCA, yields a slightly lower compressive strength </a:t>
            </a:r>
            <a:r>
              <a:rPr lang="en-US" sz="2800" spc="-15" dirty="0">
                <a:effectLst/>
                <a:latin typeface="Times New Roman" panose="02020603050405020304" pitchFamily="18" charset="0"/>
                <a:ea typeface="Times New Roman" panose="02020603050405020304" pitchFamily="18" charset="0"/>
              </a:rPr>
              <a:t>of </a:t>
            </a:r>
            <a:r>
              <a:rPr lang="en-US" sz="2800" dirty="0">
                <a:effectLst/>
                <a:latin typeface="Times New Roman" panose="02020603050405020304" pitchFamily="18" charset="0"/>
                <a:ea typeface="Times New Roman" panose="02020603050405020304" pitchFamily="18" charset="0"/>
              </a:rPr>
              <a:t>21.85 MPa, marginally below the M25</a:t>
            </a:r>
            <a:r>
              <a:rPr lang="en-US" sz="2800" spc="-30" dirty="0">
                <a:effectLst/>
                <a:latin typeface="Times New Roman" panose="02020603050405020304" pitchFamily="18" charset="0"/>
                <a:ea typeface="Times New Roman" panose="02020603050405020304" pitchFamily="18" charset="0"/>
              </a:rPr>
              <a:t> </a:t>
            </a:r>
            <a:r>
              <a:rPr lang="en-US" sz="2800" dirty="0">
                <a:effectLst/>
                <a:latin typeface="Times New Roman" panose="02020603050405020304" pitchFamily="18" charset="0"/>
                <a:ea typeface="Times New Roman" panose="02020603050405020304" pitchFamily="18" charset="0"/>
              </a:rPr>
              <a:t>threshold.</a:t>
            </a:r>
            <a:endParaRPr lang="en-IN" sz="2800" dirty="0"/>
          </a:p>
        </p:txBody>
      </p:sp>
      <p:sp>
        <p:nvSpPr>
          <p:cNvPr id="5" name="TextBox 4">
            <a:extLst>
              <a:ext uri="{FF2B5EF4-FFF2-40B4-BE49-F238E27FC236}">
                <a16:creationId xmlns:a16="http://schemas.microsoft.com/office/drawing/2014/main" id="{AE112517-3314-4289-A95A-363F977904EA}"/>
              </a:ext>
            </a:extLst>
          </p:cNvPr>
          <p:cNvSpPr txBox="1"/>
          <p:nvPr/>
        </p:nvSpPr>
        <p:spPr>
          <a:xfrm>
            <a:off x="4120444" y="628134"/>
            <a:ext cx="6096000" cy="769441"/>
          </a:xfrm>
          <a:prstGeom prst="rect">
            <a:avLst/>
          </a:prstGeom>
          <a:noFill/>
        </p:spPr>
        <p:txBody>
          <a:bodyPr wrap="square">
            <a:spAutoFit/>
          </a:bodyPr>
          <a:lstStyle/>
          <a:p>
            <a:pPr marL="406400">
              <a:spcBef>
                <a:spcPts val="350"/>
              </a:spcBef>
              <a:spcAft>
                <a:spcPts val="0"/>
              </a:spcAft>
            </a:pPr>
            <a:r>
              <a:rPr lang="en-US" sz="4400" b="1" dirty="0">
                <a:effectLst/>
                <a:latin typeface="Times New Roman" panose="02020603050405020304" pitchFamily="18" charset="0"/>
                <a:ea typeface="Times New Roman" panose="02020603050405020304" pitchFamily="18" charset="0"/>
              </a:rPr>
              <a:t>Conclusion:</a:t>
            </a:r>
            <a:endParaRPr lang="en-IN" sz="44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7242740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91A5E-2107-4584-AD76-2FD697B159EB}"/>
              </a:ext>
            </a:extLst>
          </p:cNvPr>
          <p:cNvSpPr>
            <a:spLocks noGrp="1"/>
          </p:cNvSpPr>
          <p:nvPr>
            <p:ph type="ctrTitle"/>
          </p:nvPr>
        </p:nvSpPr>
        <p:spPr>
          <a:xfrm>
            <a:off x="2957689" y="381881"/>
            <a:ext cx="6276622" cy="1218319"/>
          </a:xfrm>
        </p:spPr>
        <p:txBody>
          <a:bodyPr>
            <a:normAutofit/>
          </a:bodyPr>
          <a:lstStyle/>
          <a:p>
            <a:r>
              <a:rPr lang="en-US" sz="6600" b="1" dirty="0"/>
              <a:t>References</a:t>
            </a:r>
            <a:endParaRPr lang="en-IN" sz="6600" b="1" dirty="0"/>
          </a:p>
        </p:txBody>
      </p:sp>
      <p:sp>
        <p:nvSpPr>
          <p:cNvPr id="6" name="Subtitle 2">
            <a:extLst>
              <a:ext uri="{FF2B5EF4-FFF2-40B4-BE49-F238E27FC236}">
                <a16:creationId xmlns:a16="http://schemas.microsoft.com/office/drawing/2014/main" id="{CBAE8177-0C11-450D-BB9C-5182EA914F83}"/>
              </a:ext>
            </a:extLst>
          </p:cNvPr>
          <p:cNvSpPr>
            <a:spLocks noGrp="1"/>
          </p:cNvSpPr>
          <p:nvPr>
            <p:ph type="subTitle" idx="1"/>
          </p:nvPr>
        </p:nvSpPr>
        <p:spPr>
          <a:xfrm>
            <a:off x="748145" y="1923801"/>
            <a:ext cx="10854047" cy="4227617"/>
          </a:xfrm>
        </p:spPr>
        <p:txBody>
          <a:bodyPr>
            <a:normAutofit/>
          </a:bodyPr>
          <a:lstStyle/>
          <a:p>
            <a:pPr algn="l"/>
            <a:endParaRPr lang="en-IN" sz="1800" b="1" dirty="0"/>
          </a:p>
          <a:p>
            <a:pPr marL="342900" indent="-342900" algn="l">
              <a:buFont typeface="+mj-lt"/>
              <a:buAutoNum type="arabicPeriod"/>
            </a:pPr>
            <a:r>
              <a:rPr lang="en-IN" dirty="0"/>
              <a:t> </a:t>
            </a:r>
            <a:r>
              <a:rPr lang="en-IN" b="1" dirty="0"/>
              <a:t>IS 10262:2019</a:t>
            </a:r>
            <a:r>
              <a:rPr lang="en-IN" dirty="0"/>
              <a:t>, “Concrete mix proportions guidelines”</a:t>
            </a:r>
            <a:endParaRPr lang="en-IN" b="1" dirty="0"/>
          </a:p>
          <a:p>
            <a:pPr marL="342900" indent="-342900" algn="l">
              <a:buFont typeface="+mj-lt"/>
              <a:buAutoNum type="arabicPeriod"/>
            </a:pPr>
            <a:r>
              <a:rPr lang="en-IN" b="1" dirty="0"/>
              <a:t>IS 383-2016</a:t>
            </a:r>
            <a:r>
              <a:rPr lang="en-IN" dirty="0"/>
              <a:t>, “Specifications for coarse and fine aggregates”.</a:t>
            </a:r>
          </a:p>
          <a:p>
            <a:pPr marL="342900" indent="-342900" algn="l">
              <a:buFont typeface="+mj-lt"/>
              <a:buAutoNum type="arabicPeriod"/>
            </a:pPr>
            <a:r>
              <a:rPr lang="en-IN" b="1" dirty="0"/>
              <a:t>IS 2386(III)-1963 (R2021), </a:t>
            </a:r>
            <a:r>
              <a:rPr lang="en-IN" dirty="0"/>
              <a:t>“Methods of test for aggregates of concrete Part 3 Specific gravity, density, voids, absorption and bulking”.</a:t>
            </a:r>
          </a:p>
          <a:p>
            <a:pPr marL="342900" indent="-342900" algn="l">
              <a:buFont typeface="+mj-lt"/>
              <a:buAutoNum type="arabicPeriod"/>
            </a:pPr>
            <a:r>
              <a:rPr lang="en-IN" b="1" dirty="0"/>
              <a:t>IS 456-2000 (R2021), </a:t>
            </a:r>
            <a:r>
              <a:rPr lang="en-IN" dirty="0"/>
              <a:t>“Plain and reinforced concrete- Code of practice (Fourth Revision)”.</a:t>
            </a:r>
          </a:p>
          <a:p>
            <a:pPr marL="342900" indent="-342900" algn="l">
              <a:buFont typeface="+mj-lt"/>
              <a:buAutoNum type="arabicPeriod"/>
            </a:pPr>
            <a:r>
              <a:rPr lang="en-IN" dirty="0"/>
              <a:t>A. W. </a:t>
            </a:r>
            <a:r>
              <a:rPr lang="en-IN" dirty="0" err="1"/>
              <a:t>Otunyo</a:t>
            </a:r>
            <a:r>
              <a:rPr lang="en-IN" dirty="0"/>
              <a:t> &amp; B.G. </a:t>
            </a:r>
            <a:r>
              <a:rPr lang="en-IN" dirty="0" err="1"/>
              <a:t>Jephter</a:t>
            </a:r>
            <a:r>
              <a:rPr lang="en-IN" dirty="0"/>
              <a:t>, “</a:t>
            </a:r>
            <a:r>
              <a:rPr lang="en-IN" b="1" dirty="0"/>
              <a:t>Predictive model for compressive strength of concrete made from recycled concrete coarse aggregates</a:t>
            </a:r>
            <a:r>
              <a:rPr lang="en-IN" dirty="0"/>
              <a:t>” Dept. Of Civil Engineering, River State University, </a:t>
            </a:r>
            <a:r>
              <a:rPr lang="en-IN" dirty="0" err="1"/>
              <a:t>Nkpolu</a:t>
            </a:r>
            <a:r>
              <a:rPr lang="en-IN" dirty="0"/>
              <a:t> Port Harcourt, River State, Nigeria.</a:t>
            </a:r>
          </a:p>
          <a:p>
            <a:pPr marL="342900" indent="-342900" algn="l">
              <a:buFont typeface="+mj-lt"/>
              <a:buAutoNum type="arabicPeriod"/>
            </a:pPr>
            <a:endParaRPr lang="en-IN" sz="1800" b="1" dirty="0"/>
          </a:p>
          <a:p>
            <a:pPr marL="342900" indent="-342900" algn="l">
              <a:buFont typeface="+mj-lt"/>
              <a:buAutoNum type="arabicPeriod"/>
            </a:pPr>
            <a:endParaRPr lang="en-IN" sz="1800" b="1" dirty="0"/>
          </a:p>
          <a:p>
            <a:endParaRPr lang="en-IN" dirty="0"/>
          </a:p>
          <a:p>
            <a:endParaRPr lang="en-IN" dirty="0"/>
          </a:p>
        </p:txBody>
      </p:sp>
    </p:spTree>
    <p:extLst>
      <p:ext uri="{BB962C8B-B14F-4D97-AF65-F5344CB8AC3E}">
        <p14:creationId xmlns:p14="http://schemas.microsoft.com/office/powerpoint/2010/main" val="13143744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2C34-D4B4-4A37-A5F6-239AAB24BBAB}"/>
              </a:ext>
            </a:extLst>
          </p:cNvPr>
          <p:cNvSpPr>
            <a:spLocks noGrp="1"/>
          </p:cNvSpPr>
          <p:nvPr>
            <p:ph type="title"/>
          </p:nvPr>
        </p:nvSpPr>
        <p:spPr>
          <a:xfrm>
            <a:off x="2909456" y="2944348"/>
            <a:ext cx="7707085" cy="1325563"/>
          </a:xfrm>
        </p:spPr>
        <p:txBody>
          <a:bodyPr>
            <a:normAutofit/>
          </a:bodyPr>
          <a:lstStyle/>
          <a:p>
            <a:r>
              <a:rPr lang="en-US" sz="8000" b="1" dirty="0"/>
              <a:t>.….Thankyou…..</a:t>
            </a:r>
            <a:endParaRPr lang="en-IN" sz="8000" b="1" dirty="0"/>
          </a:p>
        </p:txBody>
      </p:sp>
    </p:spTree>
    <p:extLst>
      <p:ext uri="{BB962C8B-B14F-4D97-AF65-F5344CB8AC3E}">
        <p14:creationId xmlns:p14="http://schemas.microsoft.com/office/powerpoint/2010/main" val="1980244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C4D1A-4A7E-4261-8294-D88FD5964044}"/>
              </a:ext>
            </a:extLst>
          </p:cNvPr>
          <p:cNvSpPr txBox="1">
            <a:spLocks/>
          </p:cNvSpPr>
          <p:nvPr/>
        </p:nvSpPr>
        <p:spPr>
          <a:xfrm>
            <a:off x="2054086" y="576909"/>
            <a:ext cx="8839200" cy="1371161"/>
          </a:xfrm>
          <a:prstGeom prst="rect">
            <a:avLst/>
          </a:prstGeom>
        </p:spPr>
        <p:txBody>
          <a:bodyP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sz="6500" b="1" dirty="0"/>
              <a:t>METHODOLOGY ADOPTED </a:t>
            </a:r>
            <a:br>
              <a:rPr lang="en-IN" dirty="0"/>
            </a:br>
            <a:endParaRPr lang="en-IN" dirty="0"/>
          </a:p>
        </p:txBody>
      </p:sp>
      <p:sp>
        <p:nvSpPr>
          <p:cNvPr id="3" name="Subtitle 2">
            <a:extLst>
              <a:ext uri="{FF2B5EF4-FFF2-40B4-BE49-F238E27FC236}">
                <a16:creationId xmlns:a16="http://schemas.microsoft.com/office/drawing/2014/main" id="{524BD1C2-40A7-4787-8E91-9D981A655EB6}"/>
              </a:ext>
            </a:extLst>
          </p:cNvPr>
          <p:cNvSpPr txBox="1">
            <a:spLocks/>
          </p:cNvSpPr>
          <p:nvPr/>
        </p:nvSpPr>
        <p:spPr>
          <a:xfrm>
            <a:off x="519289" y="2003779"/>
            <a:ext cx="11153422" cy="233886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a:t>
            </a:r>
            <a:r>
              <a:rPr lang="en-IN" sz="2000" dirty="0" err="1"/>
              <a:t>fter</a:t>
            </a:r>
            <a:r>
              <a:rPr lang="en-IN" sz="2000" dirty="0"/>
              <a:t> testing the  different properties of   materials used in preparation of concrete from both types of aggregates we have adopt a methodology.</a:t>
            </a:r>
          </a:p>
          <a:p>
            <a:pPr algn="l"/>
            <a:r>
              <a:rPr lang="en-IN" sz="2000" dirty="0"/>
              <a:t>We have changed the percentage composition of the total aggregate with recycled concrete aggregate and natural aggregate. As the cost of recycled concrete aggregate is much lesser then that of natural aggregate we have find the maximum percentage of recycled concrete aggregate which can be used in total aggregate without affecting the strength of the concrete.</a:t>
            </a:r>
          </a:p>
        </p:txBody>
      </p:sp>
      <p:graphicFrame>
        <p:nvGraphicFramePr>
          <p:cNvPr id="4" name="Table 4">
            <a:extLst>
              <a:ext uri="{FF2B5EF4-FFF2-40B4-BE49-F238E27FC236}">
                <a16:creationId xmlns:a16="http://schemas.microsoft.com/office/drawing/2014/main" id="{D8B4519D-0E93-409C-9E79-0EF54746C8ED}"/>
              </a:ext>
            </a:extLst>
          </p:cNvPr>
          <p:cNvGraphicFramePr>
            <a:graphicFrameLocks noGrp="1"/>
          </p:cNvGraphicFramePr>
          <p:nvPr>
            <p:extLst>
              <p:ext uri="{D42A27DB-BD31-4B8C-83A1-F6EECF244321}">
                <p14:modId xmlns:p14="http://schemas.microsoft.com/office/powerpoint/2010/main" val="1491504474"/>
              </p:ext>
            </p:extLst>
          </p:nvPr>
        </p:nvGraphicFramePr>
        <p:xfrm>
          <a:off x="1760575" y="4038600"/>
          <a:ext cx="8127999" cy="2123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460047336"/>
                    </a:ext>
                  </a:extLst>
                </a:gridCol>
                <a:gridCol w="2709333">
                  <a:extLst>
                    <a:ext uri="{9D8B030D-6E8A-4147-A177-3AD203B41FA5}">
                      <a16:colId xmlns:a16="http://schemas.microsoft.com/office/drawing/2014/main" val="3494510302"/>
                    </a:ext>
                  </a:extLst>
                </a:gridCol>
                <a:gridCol w="2709333">
                  <a:extLst>
                    <a:ext uri="{9D8B030D-6E8A-4147-A177-3AD203B41FA5}">
                      <a16:colId xmlns:a16="http://schemas.microsoft.com/office/drawing/2014/main" val="3412371189"/>
                    </a:ext>
                  </a:extLst>
                </a:gridCol>
              </a:tblGrid>
              <a:tr h="370840">
                <a:tc>
                  <a:txBody>
                    <a:bodyPr/>
                    <a:lstStyle/>
                    <a:p>
                      <a:r>
                        <a:rPr lang="en-US" dirty="0"/>
                        <a:t>Total coarse aggregate used</a:t>
                      </a:r>
                      <a:endParaRPr lang="en-IN" dirty="0"/>
                    </a:p>
                  </a:txBody>
                  <a:tcPr/>
                </a:tc>
                <a:tc>
                  <a:txBody>
                    <a:bodyPr/>
                    <a:lstStyle/>
                    <a:p>
                      <a:r>
                        <a:rPr lang="en-US" dirty="0"/>
                        <a:t>%age of natural aggregate used</a:t>
                      </a:r>
                      <a:endParaRPr lang="en-IN" dirty="0"/>
                    </a:p>
                  </a:txBody>
                  <a:tcPr/>
                </a:tc>
                <a:tc>
                  <a:txBody>
                    <a:bodyPr/>
                    <a:lstStyle/>
                    <a:p>
                      <a:r>
                        <a:rPr lang="en-US" dirty="0"/>
                        <a:t>%age of recycled concrete aggregate used</a:t>
                      </a:r>
                      <a:endParaRPr lang="en-IN" dirty="0"/>
                    </a:p>
                  </a:txBody>
                  <a:tcPr/>
                </a:tc>
                <a:extLst>
                  <a:ext uri="{0D108BD9-81ED-4DB2-BD59-A6C34878D82A}">
                    <a16:rowId xmlns:a16="http://schemas.microsoft.com/office/drawing/2014/main" val="2276858890"/>
                  </a:ext>
                </a:extLst>
              </a:tr>
              <a:tr h="370840">
                <a:tc>
                  <a:txBody>
                    <a:bodyPr/>
                    <a:lstStyle/>
                    <a:p>
                      <a:r>
                        <a:rPr lang="en-US" dirty="0"/>
                        <a:t>100%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763081383"/>
                  </a:ext>
                </a:extLst>
              </a:tr>
              <a:tr h="370840">
                <a:tc>
                  <a:txBody>
                    <a:bodyPr/>
                    <a:lstStyle/>
                    <a:p>
                      <a:r>
                        <a:rPr lang="en-US" dirty="0"/>
                        <a:t>100%</a:t>
                      </a:r>
                      <a:endParaRPr lang="en-IN" dirty="0"/>
                    </a:p>
                  </a:txBody>
                  <a:tcPr/>
                </a:tc>
                <a:tc>
                  <a:txBody>
                    <a:bodyPr/>
                    <a:lstStyle/>
                    <a:p>
                      <a:r>
                        <a:rPr lang="en-US" dirty="0"/>
                        <a:t>85%</a:t>
                      </a:r>
                      <a:endParaRPr lang="en-IN" dirty="0"/>
                    </a:p>
                  </a:txBody>
                  <a:tcPr/>
                </a:tc>
                <a:tc>
                  <a:txBody>
                    <a:bodyPr/>
                    <a:lstStyle/>
                    <a:p>
                      <a:r>
                        <a:rPr lang="en-US" dirty="0"/>
                        <a:t>15%</a:t>
                      </a:r>
                      <a:endParaRPr lang="en-IN" dirty="0"/>
                    </a:p>
                  </a:txBody>
                  <a:tcPr/>
                </a:tc>
                <a:extLst>
                  <a:ext uri="{0D108BD9-81ED-4DB2-BD59-A6C34878D82A}">
                    <a16:rowId xmlns:a16="http://schemas.microsoft.com/office/drawing/2014/main" val="2952736280"/>
                  </a:ext>
                </a:extLst>
              </a:tr>
              <a:tr h="370840">
                <a:tc>
                  <a:txBody>
                    <a:bodyPr/>
                    <a:lstStyle/>
                    <a:p>
                      <a:r>
                        <a:rPr lang="en-US" dirty="0"/>
                        <a:t>100%</a:t>
                      </a:r>
                      <a:endParaRPr lang="en-IN" dirty="0"/>
                    </a:p>
                  </a:txBody>
                  <a:tcPr/>
                </a:tc>
                <a:tc>
                  <a:txBody>
                    <a:bodyPr/>
                    <a:lstStyle/>
                    <a:p>
                      <a:r>
                        <a:rPr lang="en-US" dirty="0"/>
                        <a:t>70%</a:t>
                      </a:r>
                      <a:endParaRPr lang="en-IN" dirty="0"/>
                    </a:p>
                  </a:txBody>
                  <a:tcPr/>
                </a:tc>
                <a:tc>
                  <a:txBody>
                    <a:bodyPr/>
                    <a:lstStyle/>
                    <a:p>
                      <a:r>
                        <a:rPr lang="en-US" dirty="0"/>
                        <a:t>30%</a:t>
                      </a:r>
                      <a:endParaRPr lang="en-IN" dirty="0"/>
                    </a:p>
                  </a:txBody>
                  <a:tcPr/>
                </a:tc>
                <a:extLst>
                  <a:ext uri="{0D108BD9-81ED-4DB2-BD59-A6C34878D82A}">
                    <a16:rowId xmlns:a16="http://schemas.microsoft.com/office/drawing/2014/main" val="2413148663"/>
                  </a:ext>
                </a:extLst>
              </a:tr>
              <a:tr h="370840">
                <a:tc>
                  <a:txBody>
                    <a:bodyPr/>
                    <a:lstStyle/>
                    <a:p>
                      <a:r>
                        <a:rPr lang="en-US" dirty="0"/>
                        <a:t>100%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extLst>
                  <a:ext uri="{0D108BD9-81ED-4DB2-BD59-A6C34878D82A}">
                    <a16:rowId xmlns:a16="http://schemas.microsoft.com/office/drawing/2014/main" val="4111642556"/>
                  </a:ext>
                </a:extLst>
              </a:tr>
            </a:tbl>
          </a:graphicData>
        </a:graphic>
      </p:graphicFrame>
    </p:spTree>
    <p:extLst>
      <p:ext uri="{BB962C8B-B14F-4D97-AF65-F5344CB8AC3E}">
        <p14:creationId xmlns:p14="http://schemas.microsoft.com/office/powerpoint/2010/main" val="2380512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FC6-BF6F-FB8B-C558-60E5E9B3285C}"/>
              </a:ext>
            </a:extLst>
          </p:cNvPr>
          <p:cNvSpPr>
            <a:spLocks noGrp="1"/>
          </p:cNvSpPr>
          <p:nvPr>
            <p:ph type="ctrTitle"/>
          </p:nvPr>
        </p:nvSpPr>
        <p:spPr>
          <a:xfrm>
            <a:off x="1789044" y="224010"/>
            <a:ext cx="9144000" cy="1506675"/>
          </a:xfrm>
        </p:spPr>
        <p:txBody>
          <a:bodyPr>
            <a:normAutofit fontScale="90000"/>
          </a:bodyPr>
          <a:lstStyle/>
          <a:p>
            <a:r>
              <a:rPr lang="en-IN" dirty="0"/>
              <a:t>1. FINENESS MODULUS</a:t>
            </a:r>
            <a:br>
              <a:rPr lang="en-IN" dirty="0"/>
            </a:br>
            <a:endParaRPr lang="en-IN" dirty="0"/>
          </a:p>
        </p:txBody>
      </p:sp>
      <p:sp>
        <p:nvSpPr>
          <p:cNvPr id="3" name="Subtitle 2">
            <a:extLst>
              <a:ext uri="{FF2B5EF4-FFF2-40B4-BE49-F238E27FC236}">
                <a16:creationId xmlns:a16="http://schemas.microsoft.com/office/drawing/2014/main" id="{BB888F2D-B4A3-0A15-CEDD-D50444F1186A}"/>
              </a:ext>
            </a:extLst>
          </p:cNvPr>
          <p:cNvSpPr>
            <a:spLocks noGrp="1"/>
          </p:cNvSpPr>
          <p:nvPr>
            <p:ph type="subTitle" idx="1"/>
          </p:nvPr>
        </p:nvSpPr>
        <p:spPr>
          <a:xfrm>
            <a:off x="3763618" y="977347"/>
            <a:ext cx="5194852" cy="1655762"/>
          </a:xfrm>
        </p:spPr>
        <p:txBody>
          <a:bodyPr/>
          <a:lstStyle/>
          <a:p>
            <a:r>
              <a:rPr lang="en-IN" u="sng" dirty="0"/>
              <a:t>FOR RECYCLED CONCRETE AGGREGATE</a:t>
            </a:r>
          </a:p>
          <a:p>
            <a:endParaRPr lang="en-IN" u="sng" dirty="0"/>
          </a:p>
        </p:txBody>
      </p:sp>
      <p:graphicFrame>
        <p:nvGraphicFramePr>
          <p:cNvPr id="6" name="Table 6">
            <a:extLst>
              <a:ext uri="{FF2B5EF4-FFF2-40B4-BE49-F238E27FC236}">
                <a16:creationId xmlns:a16="http://schemas.microsoft.com/office/drawing/2014/main" id="{58F445B4-8A90-C474-8737-EDCFE3F6A9B4}"/>
              </a:ext>
            </a:extLst>
          </p:cNvPr>
          <p:cNvGraphicFramePr>
            <a:graphicFrameLocks noGrp="1"/>
          </p:cNvGraphicFramePr>
          <p:nvPr>
            <p:extLst>
              <p:ext uri="{D42A27DB-BD31-4B8C-83A1-F6EECF244321}">
                <p14:modId xmlns:p14="http://schemas.microsoft.com/office/powerpoint/2010/main" val="1664469053"/>
              </p:ext>
            </p:extLst>
          </p:nvPr>
        </p:nvGraphicFramePr>
        <p:xfrm>
          <a:off x="2274954" y="1387551"/>
          <a:ext cx="8128002" cy="46634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32674970"/>
                    </a:ext>
                  </a:extLst>
                </a:gridCol>
                <a:gridCol w="1354667">
                  <a:extLst>
                    <a:ext uri="{9D8B030D-6E8A-4147-A177-3AD203B41FA5}">
                      <a16:colId xmlns:a16="http://schemas.microsoft.com/office/drawing/2014/main" val="2381595112"/>
                    </a:ext>
                  </a:extLst>
                </a:gridCol>
                <a:gridCol w="1354667">
                  <a:extLst>
                    <a:ext uri="{9D8B030D-6E8A-4147-A177-3AD203B41FA5}">
                      <a16:colId xmlns:a16="http://schemas.microsoft.com/office/drawing/2014/main" val="3821684377"/>
                    </a:ext>
                  </a:extLst>
                </a:gridCol>
                <a:gridCol w="1354667">
                  <a:extLst>
                    <a:ext uri="{9D8B030D-6E8A-4147-A177-3AD203B41FA5}">
                      <a16:colId xmlns:a16="http://schemas.microsoft.com/office/drawing/2014/main" val="1260318272"/>
                    </a:ext>
                  </a:extLst>
                </a:gridCol>
                <a:gridCol w="1354667">
                  <a:extLst>
                    <a:ext uri="{9D8B030D-6E8A-4147-A177-3AD203B41FA5}">
                      <a16:colId xmlns:a16="http://schemas.microsoft.com/office/drawing/2014/main" val="2113381989"/>
                    </a:ext>
                  </a:extLst>
                </a:gridCol>
                <a:gridCol w="1354667">
                  <a:extLst>
                    <a:ext uri="{9D8B030D-6E8A-4147-A177-3AD203B41FA5}">
                      <a16:colId xmlns:a16="http://schemas.microsoft.com/office/drawing/2014/main" val="3625398153"/>
                    </a:ext>
                  </a:extLst>
                </a:gridCol>
              </a:tblGrid>
              <a:tr h="526627">
                <a:tc>
                  <a:txBody>
                    <a:bodyPr/>
                    <a:lstStyle/>
                    <a:p>
                      <a:r>
                        <a:rPr lang="en-IN" dirty="0"/>
                        <a:t>Sr. no.</a:t>
                      </a:r>
                    </a:p>
                  </a:txBody>
                  <a:tcPr/>
                </a:tc>
                <a:tc>
                  <a:txBody>
                    <a:bodyPr/>
                    <a:lstStyle/>
                    <a:p>
                      <a:r>
                        <a:rPr lang="en-IN" dirty="0"/>
                        <a:t>SIEVE SIZE</a:t>
                      </a:r>
                    </a:p>
                    <a:p>
                      <a:r>
                        <a:rPr lang="en-IN" dirty="0"/>
                        <a:t>(mm)</a:t>
                      </a:r>
                    </a:p>
                  </a:txBody>
                  <a:tcPr/>
                </a:tc>
                <a:tc>
                  <a:txBody>
                    <a:bodyPr/>
                    <a:lstStyle/>
                    <a:p>
                      <a:r>
                        <a:rPr lang="en-IN" dirty="0"/>
                        <a:t>RETAINED (kg)</a:t>
                      </a:r>
                    </a:p>
                  </a:txBody>
                  <a:tcPr/>
                </a:tc>
                <a:tc>
                  <a:txBody>
                    <a:bodyPr/>
                    <a:lstStyle/>
                    <a:p>
                      <a:r>
                        <a:rPr lang="en-IN" dirty="0"/>
                        <a:t>%age RETAINED</a:t>
                      </a:r>
                    </a:p>
                  </a:txBody>
                  <a:tcPr/>
                </a:tc>
                <a:tc>
                  <a:txBody>
                    <a:bodyPr/>
                    <a:lstStyle/>
                    <a:p>
                      <a:r>
                        <a:rPr lang="en-IN" dirty="0"/>
                        <a:t>Cum. %age RETAINED</a:t>
                      </a:r>
                    </a:p>
                  </a:txBody>
                  <a:tcPr/>
                </a:tc>
                <a:tc>
                  <a:txBody>
                    <a:bodyPr/>
                    <a:lstStyle/>
                    <a:p>
                      <a:r>
                        <a:rPr lang="en-IN" dirty="0"/>
                        <a:t>Cum. %age PASSING</a:t>
                      </a:r>
                    </a:p>
                  </a:txBody>
                  <a:tcPr/>
                </a:tc>
                <a:extLst>
                  <a:ext uri="{0D108BD9-81ED-4DB2-BD59-A6C34878D82A}">
                    <a16:rowId xmlns:a16="http://schemas.microsoft.com/office/drawing/2014/main" val="1208498035"/>
                  </a:ext>
                </a:extLst>
              </a:tr>
              <a:tr h="300930">
                <a:tc>
                  <a:txBody>
                    <a:bodyPr/>
                    <a:lstStyle/>
                    <a:p>
                      <a:r>
                        <a:rPr lang="en-IN" dirty="0"/>
                        <a:t>1</a:t>
                      </a:r>
                    </a:p>
                  </a:txBody>
                  <a:tcPr/>
                </a:tc>
                <a:tc>
                  <a:txBody>
                    <a:bodyPr/>
                    <a:lstStyle/>
                    <a:p>
                      <a:r>
                        <a:rPr lang="en-IN" dirty="0"/>
                        <a:t>80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100</a:t>
                      </a:r>
                    </a:p>
                  </a:txBody>
                  <a:tcPr/>
                </a:tc>
                <a:extLst>
                  <a:ext uri="{0D108BD9-81ED-4DB2-BD59-A6C34878D82A}">
                    <a16:rowId xmlns:a16="http://schemas.microsoft.com/office/drawing/2014/main" val="3651138254"/>
                  </a:ext>
                </a:extLst>
              </a:tr>
              <a:tr h="300930">
                <a:tc>
                  <a:txBody>
                    <a:bodyPr/>
                    <a:lstStyle/>
                    <a:p>
                      <a:r>
                        <a:rPr lang="en-IN" dirty="0"/>
                        <a:t>2</a:t>
                      </a:r>
                    </a:p>
                  </a:txBody>
                  <a:tcPr/>
                </a:tc>
                <a:tc>
                  <a:txBody>
                    <a:bodyPr/>
                    <a:lstStyle/>
                    <a:p>
                      <a:r>
                        <a:rPr lang="en-IN" dirty="0"/>
                        <a:t>40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100</a:t>
                      </a:r>
                    </a:p>
                  </a:txBody>
                  <a:tcPr/>
                </a:tc>
                <a:extLst>
                  <a:ext uri="{0D108BD9-81ED-4DB2-BD59-A6C34878D82A}">
                    <a16:rowId xmlns:a16="http://schemas.microsoft.com/office/drawing/2014/main" val="2116756219"/>
                  </a:ext>
                </a:extLst>
              </a:tr>
              <a:tr h="300930">
                <a:tc>
                  <a:txBody>
                    <a:bodyPr/>
                    <a:lstStyle/>
                    <a:p>
                      <a:r>
                        <a:rPr lang="en-IN" dirty="0"/>
                        <a:t>3</a:t>
                      </a:r>
                    </a:p>
                  </a:txBody>
                  <a:tcPr/>
                </a:tc>
                <a:tc>
                  <a:txBody>
                    <a:bodyPr/>
                    <a:lstStyle/>
                    <a:p>
                      <a:r>
                        <a:rPr lang="en-IN" dirty="0"/>
                        <a:t>20</a:t>
                      </a:r>
                    </a:p>
                  </a:txBody>
                  <a:tcPr/>
                </a:tc>
                <a:tc>
                  <a:txBody>
                    <a:bodyPr/>
                    <a:lstStyle/>
                    <a:p>
                      <a:r>
                        <a:rPr lang="en-IN" dirty="0"/>
                        <a:t>0.396</a:t>
                      </a:r>
                    </a:p>
                  </a:txBody>
                  <a:tcPr/>
                </a:tc>
                <a:tc>
                  <a:txBody>
                    <a:bodyPr/>
                    <a:lstStyle/>
                    <a:p>
                      <a:r>
                        <a:rPr lang="en-IN" dirty="0"/>
                        <a:t>9.954</a:t>
                      </a:r>
                    </a:p>
                  </a:txBody>
                  <a:tcPr/>
                </a:tc>
                <a:tc>
                  <a:txBody>
                    <a:bodyPr/>
                    <a:lstStyle/>
                    <a:p>
                      <a:r>
                        <a:rPr lang="en-IN" dirty="0"/>
                        <a:t>9.954</a:t>
                      </a:r>
                    </a:p>
                  </a:txBody>
                  <a:tcPr/>
                </a:tc>
                <a:tc>
                  <a:txBody>
                    <a:bodyPr/>
                    <a:lstStyle/>
                    <a:p>
                      <a:r>
                        <a:rPr lang="en-IN" dirty="0"/>
                        <a:t>90.046</a:t>
                      </a:r>
                    </a:p>
                  </a:txBody>
                  <a:tcPr/>
                </a:tc>
                <a:extLst>
                  <a:ext uri="{0D108BD9-81ED-4DB2-BD59-A6C34878D82A}">
                    <a16:rowId xmlns:a16="http://schemas.microsoft.com/office/drawing/2014/main" val="3066924948"/>
                  </a:ext>
                </a:extLst>
              </a:tr>
              <a:tr h="300930">
                <a:tc>
                  <a:txBody>
                    <a:bodyPr/>
                    <a:lstStyle/>
                    <a:p>
                      <a:r>
                        <a:rPr lang="en-IN" dirty="0"/>
                        <a:t>4</a:t>
                      </a:r>
                    </a:p>
                  </a:txBody>
                  <a:tcPr/>
                </a:tc>
                <a:tc>
                  <a:txBody>
                    <a:bodyPr/>
                    <a:lstStyle/>
                    <a:p>
                      <a:r>
                        <a:rPr lang="en-IN" dirty="0"/>
                        <a:t>10</a:t>
                      </a:r>
                    </a:p>
                  </a:txBody>
                  <a:tcPr/>
                </a:tc>
                <a:tc>
                  <a:txBody>
                    <a:bodyPr/>
                    <a:lstStyle/>
                    <a:p>
                      <a:r>
                        <a:rPr lang="en-IN" dirty="0"/>
                        <a:t>1.690</a:t>
                      </a:r>
                    </a:p>
                  </a:txBody>
                  <a:tcPr/>
                </a:tc>
                <a:tc>
                  <a:txBody>
                    <a:bodyPr/>
                    <a:lstStyle/>
                    <a:p>
                      <a:r>
                        <a:rPr lang="en-IN" dirty="0"/>
                        <a:t>42.48</a:t>
                      </a:r>
                    </a:p>
                  </a:txBody>
                  <a:tcPr/>
                </a:tc>
                <a:tc>
                  <a:txBody>
                    <a:bodyPr/>
                    <a:lstStyle/>
                    <a:p>
                      <a:r>
                        <a:rPr lang="en-IN" dirty="0"/>
                        <a:t>52.434</a:t>
                      </a:r>
                    </a:p>
                  </a:txBody>
                  <a:tcPr/>
                </a:tc>
                <a:tc>
                  <a:txBody>
                    <a:bodyPr/>
                    <a:lstStyle/>
                    <a:p>
                      <a:r>
                        <a:rPr lang="en-IN" dirty="0"/>
                        <a:t>47.566</a:t>
                      </a:r>
                    </a:p>
                  </a:txBody>
                  <a:tcPr/>
                </a:tc>
                <a:extLst>
                  <a:ext uri="{0D108BD9-81ED-4DB2-BD59-A6C34878D82A}">
                    <a16:rowId xmlns:a16="http://schemas.microsoft.com/office/drawing/2014/main" val="3041002750"/>
                  </a:ext>
                </a:extLst>
              </a:tr>
              <a:tr h="300930">
                <a:tc>
                  <a:txBody>
                    <a:bodyPr/>
                    <a:lstStyle/>
                    <a:p>
                      <a:r>
                        <a:rPr lang="en-IN" dirty="0"/>
                        <a:t>5</a:t>
                      </a:r>
                    </a:p>
                  </a:txBody>
                  <a:tcPr/>
                </a:tc>
                <a:tc>
                  <a:txBody>
                    <a:bodyPr/>
                    <a:lstStyle/>
                    <a:p>
                      <a:r>
                        <a:rPr lang="en-IN" dirty="0"/>
                        <a:t>4.75</a:t>
                      </a:r>
                    </a:p>
                  </a:txBody>
                  <a:tcPr/>
                </a:tc>
                <a:tc>
                  <a:txBody>
                    <a:bodyPr/>
                    <a:lstStyle/>
                    <a:p>
                      <a:r>
                        <a:rPr lang="en-IN" dirty="0"/>
                        <a:t>1.008</a:t>
                      </a:r>
                    </a:p>
                  </a:txBody>
                  <a:tcPr/>
                </a:tc>
                <a:tc>
                  <a:txBody>
                    <a:bodyPr/>
                    <a:lstStyle/>
                    <a:p>
                      <a:r>
                        <a:rPr lang="en-IN" dirty="0"/>
                        <a:t>25.33</a:t>
                      </a:r>
                    </a:p>
                  </a:txBody>
                  <a:tcPr/>
                </a:tc>
                <a:tc>
                  <a:txBody>
                    <a:bodyPr/>
                    <a:lstStyle/>
                    <a:p>
                      <a:r>
                        <a:rPr lang="en-IN" dirty="0"/>
                        <a:t>77.764</a:t>
                      </a:r>
                    </a:p>
                  </a:txBody>
                  <a:tcPr/>
                </a:tc>
                <a:tc>
                  <a:txBody>
                    <a:bodyPr/>
                    <a:lstStyle/>
                    <a:p>
                      <a:r>
                        <a:rPr lang="en-IN" dirty="0"/>
                        <a:t>22.236</a:t>
                      </a:r>
                    </a:p>
                  </a:txBody>
                  <a:tcPr/>
                </a:tc>
                <a:extLst>
                  <a:ext uri="{0D108BD9-81ED-4DB2-BD59-A6C34878D82A}">
                    <a16:rowId xmlns:a16="http://schemas.microsoft.com/office/drawing/2014/main" val="2336255188"/>
                  </a:ext>
                </a:extLst>
              </a:tr>
              <a:tr h="300930">
                <a:tc>
                  <a:txBody>
                    <a:bodyPr/>
                    <a:lstStyle/>
                    <a:p>
                      <a:r>
                        <a:rPr lang="en-IN" dirty="0"/>
                        <a:t>6</a:t>
                      </a:r>
                    </a:p>
                  </a:txBody>
                  <a:tcPr/>
                </a:tc>
                <a:tc>
                  <a:txBody>
                    <a:bodyPr/>
                    <a:lstStyle/>
                    <a:p>
                      <a:r>
                        <a:rPr lang="en-US" dirty="0"/>
                        <a:t>2</a:t>
                      </a:r>
                      <a:r>
                        <a:rPr lang="en-IN" dirty="0"/>
                        <a:t>.36</a:t>
                      </a:r>
                    </a:p>
                  </a:txBody>
                  <a:tcPr/>
                </a:tc>
                <a:tc>
                  <a:txBody>
                    <a:bodyPr/>
                    <a:lstStyle/>
                    <a:p>
                      <a:r>
                        <a:rPr lang="en-IN" dirty="0"/>
                        <a:t>0.884</a:t>
                      </a:r>
                    </a:p>
                  </a:txBody>
                  <a:tcPr/>
                </a:tc>
                <a:tc>
                  <a:txBody>
                    <a:bodyPr/>
                    <a:lstStyle/>
                    <a:p>
                      <a:r>
                        <a:rPr lang="en-IN" dirty="0"/>
                        <a:t>22.38</a:t>
                      </a:r>
                    </a:p>
                  </a:txBody>
                  <a:tcPr/>
                </a:tc>
                <a:tc>
                  <a:txBody>
                    <a:bodyPr/>
                    <a:lstStyle/>
                    <a:p>
                      <a:r>
                        <a:rPr lang="en-IN" dirty="0"/>
                        <a:t>100</a:t>
                      </a:r>
                    </a:p>
                  </a:txBody>
                  <a:tcPr/>
                </a:tc>
                <a:tc>
                  <a:txBody>
                    <a:bodyPr/>
                    <a:lstStyle/>
                    <a:p>
                      <a:r>
                        <a:rPr lang="en-IN" dirty="0"/>
                        <a:t>0</a:t>
                      </a:r>
                    </a:p>
                  </a:txBody>
                  <a:tcPr/>
                </a:tc>
                <a:extLst>
                  <a:ext uri="{0D108BD9-81ED-4DB2-BD59-A6C34878D82A}">
                    <a16:rowId xmlns:a16="http://schemas.microsoft.com/office/drawing/2014/main" val="4178900154"/>
                  </a:ext>
                </a:extLst>
              </a:tr>
              <a:tr h="300930">
                <a:tc>
                  <a:txBody>
                    <a:bodyPr/>
                    <a:lstStyle/>
                    <a:p>
                      <a:r>
                        <a:rPr lang="en-US" dirty="0"/>
                        <a:t>7</a:t>
                      </a:r>
                      <a:endParaRPr lang="en-IN" dirty="0"/>
                    </a:p>
                  </a:txBody>
                  <a:tcPr/>
                </a:tc>
                <a:tc>
                  <a:txBody>
                    <a:bodyPr/>
                    <a:lstStyle/>
                    <a:p>
                      <a:r>
                        <a:rPr lang="en-US" dirty="0"/>
                        <a:t>1.18</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57318197"/>
                  </a:ext>
                </a:extLst>
              </a:tr>
              <a:tr h="300930">
                <a:tc>
                  <a:txBody>
                    <a:bodyPr/>
                    <a:lstStyle/>
                    <a:p>
                      <a:r>
                        <a:rPr lang="en-US" dirty="0"/>
                        <a:t>8</a:t>
                      </a:r>
                      <a:endParaRPr lang="en-IN" dirty="0"/>
                    </a:p>
                  </a:txBody>
                  <a:tcPr/>
                </a:tc>
                <a:tc>
                  <a:txBody>
                    <a:bodyPr/>
                    <a:lstStyle/>
                    <a:p>
                      <a:r>
                        <a:rPr lang="en-US" dirty="0"/>
                        <a:t>0.6</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1006201347"/>
                  </a:ext>
                </a:extLst>
              </a:tr>
              <a:tr h="300930">
                <a:tc>
                  <a:txBody>
                    <a:bodyPr/>
                    <a:lstStyle/>
                    <a:p>
                      <a:r>
                        <a:rPr lang="en-US" dirty="0"/>
                        <a:t>9</a:t>
                      </a:r>
                      <a:endParaRPr lang="en-IN" dirty="0"/>
                    </a:p>
                  </a:txBody>
                  <a:tcPr/>
                </a:tc>
                <a:tc>
                  <a:txBody>
                    <a:bodyPr/>
                    <a:lstStyle/>
                    <a:p>
                      <a:r>
                        <a:rPr lang="en-US" dirty="0"/>
                        <a:t>0.3</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4219143052"/>
                  </a:ext>
                </a:extLst>
              </a:tr>
              <a:tr h="300930">
                <a:tc>
                  <a:txBody>
                    <a:bodyPr/>
                    <a:lstStyle/>
                    <a:p>
                      <a:r>
                        <a:rPr lang="en-US" dirty="0"/>
                        <a:t>10</a:t>
                      </a:r>
                      <a:endParaRPr lang="en-IN" dirty="0"/>
                    </a:p>
                  </a:txBody>
                  <a:tcPr/>
                </a:tc>
                <a:tc>
                  <a:txBody>
                    <a:bodyPr/>
                    <a:lstStyle/>
                    <a:p>
                      <a:r>
                        <a:rPr lang="en-US" dirty="0"/>
                        <a:t>0.15</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2679580980"/>
                  </a:ext>
                </a:extLst>
              </a:tr>
              <a:tr h="300930">
                <a:tc>
                  <a:txBody>
                    <a:bodyPr/>
                    <a:lstStyle/>
                    <a:p>
                      <a:r>
                        <a:rPr lang="en-US" dirty="0"/>
                        <a:t>TOTAL</a:t>
                      </a:r>
                      <a:endParaRPr lang="en-IN" dirty="0"/>
                    </a:p>
                  </a:txBody>
                  <a:tcPr/>
                </a:tc>
                <a:tc>
                  <a:txBody>
                    <a:bodyPr/>
                    <a:lstStyle/>
                    <a:p>
                      <a:endParaRPr lang="en-IN" dirty="0"/>
                    </a:p>
                  </a:txBody>
                  <a:tcPr/>
                </a:tc>
                <a:tc>
                  <a:txBody>
                    <a:bodyPr/>
                    <a:lstStyle/>
                    <a:p>
                      <a:endParaRPr lang="en-IN" dirty="0"/>
                    </a:p>
                  </a:txBody>
                  <a:tcPr/>
                </a:tc>
                <a:tc>
                  <a:txBody>
                    <a:bodyPr/>
                    <a:lstStyle/>
                    <a:p>
                      <a:endParaRPr lang="en-IN" dirty="0"/>
                    </a:p>
                  </a:txBody>
                  <a:tcPr/>
                </a:tc>
                <a:tc>
                  <a:txBody>
                    <a:bodyPr/>
                    <a:lstStyle/>
                    <a:p>
                      <a:r>
                        <a:rPr lang="en-US" dirty="0"/>
                        <a:t>640.152</a:t>
                      </a:r>
                      <a:endParaRPr lang="en-IN" dirty="0"/>
                    </a:p>
                  </a:txBody>
                  <a:tcPr/>
                </a:tc>
                <a:tc>
                  <a:txBody>
                    <a:bodyPr/>
                    <a:lstStyle/>
                    <a:p>
                      <a:endParaRPr lang="en-IN" dirty="0"/>
                    </a:p>
                  </a:txBody>
                  <a:tcPr/>
                </a:tc>
                <a:extLst>
                  <a:ext uri="{0D108BD9-81ED-4DB2-BD59-A6C34878D82A}">
                    <a16:rowId xmlns:a16="http://schemas.microsoft.com/office/drawing/2014/main" val="4144546348"/>
                  </a:ext>
                </a:extLst>
              </a:tr>
            </a:tbl>
          </a:graphicData>
        </a:graphic>
      </p:graphicFrame>
      <p:sp>
        <p:nvSpPr>
          <p:cNvPr id="7" name="Subtitle 2">
            <a:extLst>
              <a:ext uri="{FF2B5EF4-FFF2-40B4-BE49-F238E27FC236}">
                <a16:creationId xmlns:a16="http://schemas.microsoft.com/office/drawing/2014/main" id="{EE49151B-610B-455C-98C0-AAF05D3143C3}"/>
              </a:ext>
            </a:extLst>
          </p:cNvPr>
          <p:cNvSpPr txBox="1">
            <a:spLocks/>
          </p:cNvSpPr>
          <p:nvPr/>
        </p:nvSpPr>
        <p:spPr>
          <a:xfrm>
            <a:off x="2727737" y="6050991"/>
            <a:ext cx="7222435" cy="81984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F.M. = </a:t>
            </a:r>
            <a:r>
              <a:rPr lang="el-GR" b="0" i="0" u="sng" dirty="0">
                <a:solidFill>
                  <a:srgbClr val="040C28"/>
                </a:solidFill>
                <a:effectLst/>
                <a:latin typeface="Google Sans"/>
              </a:rPr>
              <a:t>Σ</a:t>
            </a:r>
            <a:r>
              <a:rPr lang="en-IN" u="sng" dirty="0">
                <a:solidFill>
                  <a:srgbClr val="040C28"/>
                </a:solidFill>
                <a:latin typeface="Google Sans"/>
              </a:rPr>
              <a:t>cum. %age Retained </a:t>
            </a:r>
            <a:r>
              <a:rPr lang="en-IN" dirty="0">
                <a:solidFill>
                  <a:srgbClr val="040C28"/>
                </a:solidFill>
                <a:latin typeface="Google Sans"/>
              </a:rPr>
              <a:t>  = 640.152/100 = </a:t>
            </a:r>
            <a:r>
              <a:rPr lang="en-IN" b="1" dirty="0">
                <a:solidFill>
                  <a:srgbClr val="040C28"/>
                </a:solidFill>
                <a:latin typeface="Google Sans"/>
              </a:rPr>
              <a:t>6.40</a:t>
            </a:r>
          </a:p>
          <a:p>
            <a:r>
              <a:rPr lang="en-IN" dirty="0"/>
              <a:t>100  </a:t>
            </a:r>
          </a:p>
        </p:txBody>
      </p:sp>
    </p:spTree>
    <p:extLst>
      <p:ext uri="{BB962C8B-B14F-4D97-AF65-F5344CB8AC3E}">
        <p14:creationId xmlns:p14="http://schemas.microsoft.com/office/powerpoint/2010/main" val="35942726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11FC6-BF6F-FB8B-C558-60E5E9B3285C}"/>
              </a:ext>
            </a:extLst>
          </p:cNvPr>
          <p:cNvSpPr>
            <a:spLocks noGrp="1"/>
          </p:cNvSpPr>
          <p:nvPr>
            <p:ph type="ctrTitle"/>
          </p:nvPr>
        </p:nvSpPr>
        <p:spPr>
          <a:xfrm>
            <a:off x="1789044" y="120876"/>
            <a:ext cx="9144000" cy="1506675"/>
          </a:xfrm>
        </p:spPr>
        <p:txBody>
          <a:bodyPr>
            <a:normAutofit fontScale="90000"/>
          </a:bodyPr>
          <a:lstStyle/>
          <a:p>
            <a:r>
              <a:rPr lang="en-IN" dirty="0"/>
              <a:t>1. FINENESS MODULUS</a:t>
            </a:r>
            <a:br>
              <a:rPr lang="en-IN" dirty="0"/>
            </a:br>
            <a:endParaRPr lang="en-IN" dirty="0"/>
          </a:p>
        </p:txBody>
      </p:sp>
      <p:sp>
        <p:nvSpPr>
          <p:cNvPr id="3" name="Subtitle 2">
            <a:extLst>
              <a:ext uri="{FF2B5EF4-FFF2-40B4-BE49-F238E27FC236}">
                <a16:creationId xmlns:a16="http://schemas.microsoft.com/office/drawing/2014/main" id="{BB888F2D-B4A3-0A15-CEDD-D50444F1186A}"/>
              </a:ext>
            </a:extLst>
          </p:cNvPr>
          <p:cNvSpPr>
            <a:spLocks noGrp="1"/>
          </p:cNvSpPr>
          <p:nvPr>
            <p:ph type="subTitle" idx="1"/>
          </p:nvPr>
        </p:nvSpPr>
        <p:spPr>
          <a:xfrm>
            <a:off x="3763618" y="799670"/>
            <a:ext cx="5194852" cy="1655762"/>
          </a:xfrm>
        </p:spPr>
        <p:txBody>
          <a:bodyPr/>
          <a:lstStyle/>
          <a:p>
            <a:r>
              <a:rPr lang="en-IN" u="sng" dirty="0"/>
              <a:t>FOR NATURAL AGGREGATE</a:t>
            </a:r>
          </a:p>
          <a:p>
            <a:endParaRPr lang="en-IN" u="sng" dirty="0"/>
          </a:p>
        </p:txBody>
      </p:sp>
      <p:graphicFrame>
        <p:nvGraphicFramePr>
          <p:cNvPr id="6" name="Table 6">
            <a:extLst>
              <a:ext uri="{FF2B5EF4-FFF2-40B4-BE49-F238E27FC236}">
                <a16:creationId xmlns:a16="http://schemas.microsoft.com/office/drawing/2014/main" id="{58F445B4-8A90-C474-8737-EDCFE3F6A9B4}"/>
              </a:ext>
            </a:extLst>
          </p:cNvPr>
          <p:cNvGraphicFramePr>
            <a:graphicFrameLocks noGrp="1"/>
          </p:cNvGraphicFramePr>
          <p:nvPr>
            <p:extLst>
              <p:ext uri="{D42A27DB-BD31-4B8C-83A1-F6EECF244321}">
                <p14:modId xmlns:p14="http://schemas.microsoft.com/office/powerpoint/2010/main" val="1073465476"/>
              </p:ext>
            </p:extLst>
          </p:nvPr>
        </p:nvGraphicFramePr>
        <p:xfrm>
          <a:off x="2274954" y="1170348"/>
          <a:ext cx="8128002" cy="466344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32674970"/>
                    </a:ext>
                  </a:extLst>
                </a:gridCol>
                <a:gridCol w="1354667">
                  <a:extLst>
                    <a:ext uri="{9D8B030D-6E8A-4147-A177-3AD203B41FA5}">
                      <a16:colId xmlns:a16="http://schemas.microsoft.com/office/drawing/2014/main" val="2381595112"/>
                    </a:ext>
                  </a:extLst>
                </a:gridCol>
                <a:gridCol w="1354667">
                  <a:extLst>
                    <a:ext uri="{9D8B030D-6E8A-4147-A177-3AD203B41FA5}">
                      <a16:colId xmlns:a16="http://schemas.microsoft.com/office/drawing/2014/main" val="3821684377"/>
                    </a:ext>
                  </a:extLst>
                </a:gridCol>
                <a:gridCol w="1354667">
                  <a:extLst>
                    <a:ext uri="{9D8B030D-6E8A-4147-A177-3AD203B41FA5}">
                      <a16:colId xmlns:a16="http://schemas.microsoft.com/office/drawing/2014/main" val="1260318272"/>
                    </a:ext>
                  </a:extLst>
                </a:gridCol>
                <a:gridCol w="1354667">
                  <a:extLst>
                    <a:ext uri="{9D8B030D-6E8A-4147-A177-3AD203B41FA5}">
                      <a16:colId xmlns:a16="http://schemas.microsoft.com/office/drawing/2014/main" val="2113381989"/>
                    </a:ext>
                  </a:extLst>
                </a:gridCol>
                <a:gridCol w="1354667">
                  <a:extLst>
                    <a:ext uri="{9D8B030D-6E8A-4147-A177-3AD203B41FA5}">
                      <a16:colId xmlns:a16="http://schemas.microsoft.com/office/drawing/2014/main" val="3625398153"/>
                    </a:ext>
                  </a:extLst>
                </a:gridCol>
              </a:tblGrid>
              <a:tr h="526627">
                <a:tc>
                  <a:txBody>
                    <a:bodyPr/>
                    <a:lstStyle/>
                    <a:p>
                      <a:r>
                        <a:rPr lang="en-IN" dirty="0"/>
                        <a:t>Sr. no.</a:t>
                      </a:r>
                    </a:p>
                  </a:txBody>
                  <a:tcPr/>
                </a:tc>
                <a:tc>
                  <a:txBody>
                    <a:bodyPr/>
                    <a:lstStyle/>
                    <a:p>
                      <a:r>
                        <a:rPr lang="en-IN" dirty="0"/>
                        <a:t>SIEVE SIZE</a:t>
                      </a:r>
                    </a:p>
                    <a:p>
                      <a:r>
                        <a:rPr lang="en-IN" dirty="0"/>
                        <a:t>(mm)</a:t>
                      </a:r>
                    </a:p>
                  </a:txBody>
                  <a:tcPr/>
                </a:tc>
                <a:tc>
                  <a:txBody>
                    <a:bodyPr/>
                    <a:lstStyle/>
                    <a:p>
                      <a:r>
                        <a:rPr lang="en-IN" dirty="0"/>
                        <a:t>RETAINED (kg)</a:t>
                      </a:r>
                    </a:p>
                  </a:txBody>
                  <a:tcPr/>
                </a:tc>
                <a:tc>
                  <a:txBody>
                    <a:bodyPr/>
                    <a:lstStyle/>
                    <a:p>
                      <a:r>
                        <a:rPr lang="en-IN" dirty="0"/>
                        <a:t>%age RETAINED</a:t>
                      </a:r>
                    </a:p>
                  </a:txBody>
                  <a:tcPr/>
                </a:tc>
                <a:tc>
                  <a:txBody>
                    <a:bodyPr/>
                    <a:lstStyle/>
                    <a:p>
                      <a:r>
                        <a:rPr lang="en-IN" dirty="0"/>
                        <a:t>Cum. %age RETAINED</a:t>
                      </a:r>
                    </a:p>
                  </a:txBody>
                  <a:tcPr/>
                </a:tc>
                <a:tc>
                  <a:txBody>
                    <a:bodyPr/>
                    <a:lstStyle/>
                    <a:p>
                      <a:r>
                        <a:rPr lang="en-IN" dirty="0"/>
                        <a:t>Cum. %age PASSING</a:t>
                      </a:r>
                    </a:p>
                  </a:txBody>
                  <a:tcPr/>
                </a:tc>
                <a:extLst>
                  <a:ext uri="{0D108BD9-81ED-4DB2-BD59-A6C34878D82A}">
                    <a16:rowId xmlns:a16="http://schemas.microsoft.com/office/drawing/2014/main" val="1208498035"/>
                  </a:ext>
                </a:extLst>
              </a:tr>
              <a:tr h="300930">
                <a:tc>
                  <a:txBody>
                    <a:bodyPr/>
                    <a:lstStyle/>
                    <a:p>
                      <a:r>
                        <a:rPr lang="en-IN" dirty="0"/>
                        <a:t>1</a:t>
                      </a:r>
                    </a:p>
                  </a:txBody>
                  <a:tcPr/>
                </a:tc>
                <a:tc>
                  <a:txBody>
                    <a:bodyPr/>
                    <a:lstStyle/>
                    <a:p>
                      <a:r>
                        <a:rPr lang="en-IN" dirty="0"/>
                        <a:t>80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100</a:t>
                      </a:r>
                    </a:p>
                  </a:txBody>
                  <a:tcPr/>
                </a:tc>
                <a:extLst>
                  <a:ext uri="{0D108BD9-81ED-4DB2-BD59-A6C34878D82A}">
                    <a16:rowId xmlns:a16="http://schemas.microsoft.com/office/drawing/2014/main" val="3651138254"/>
                  </a:ext>
                </a:extLst>
              </a:tr>
              <a:tr h="300930">
                <a:tc>
                  <a:txBody>
                    <a:bodyPr/>
                    <a:lstStyle/>
                    <a:p>
                      <a:r>
                        <a:rPr lang="en-IN" dirty="0"/>
                        <a:t>2</a:t>
                      </a:r>
                    </a:p>
                  </a:txBody>
                  <a:tcPr/>
                </a:tc>
                <a:tc>
                  <a:txBody>
                    <a:bodyPr/>
                    <a:lstStyle/>
                    <a:p>
                      <a:r>
                        <a:rPr lang="en-IN" dirty="0"/>
                        <a:t>40</a:t>
                      </a:r>
                    </a:p>
                  </a:txBody>
                  <a:tcPr/>
                </a:tc>
                <a:tc>
                  <a:txBody>
                    <a:bodyPr/>
                    <a:lstStyle/>
                    <a:p>
                      <a:r>
                        <a:rPr lang="en-IN" dirty="0"/>
                        <a:t>0</a:t>
                      </a:r>
                    </a:p>
                  </a:txBody>
                  <a:tcPr/>
                </a:tc>
                <a:tc>
                  <a:txBody>
                    <a:bodyPr/>
                    <a:lstStyle/>
                    <a:p>
                      <a:r>
                        <a:rPr lang="en-IN" dirty="0"/>
                        <a:t>0</a:t>
                      </a:r>
                    </a:p>
                  </a:txBody>
                  <a:tcPr/>
                </a:tc>
                <a:tc>
                  <a:txBody>
                    <a:bodyPr/>
                    <a:lstStyle/>
                    <a:p>
                      <a:r>
                        <a:rPr lang="en-IN" dirty="0"/>
                        <a:t>0</a:t>
                      </a:r>
                    </a:p>
                  </a:txBody>
                  <a:tcPr/>
                </a:tc>
                <a:tc>
                  <a:txBody>
                    <a:bodyPr/>
                    <a:lstStyle/>
                    <a:p>
                      <a:r>
                        <a:rPr lang="en-IN" dirty="0"/>
                        <a:t>100</a:t>
                      </a:r>
                    </a:p>
                  </a:txBody>
                  <a:tcPr/>
                </a:tc>
                <a:extLst>
                  <a:ext uri="{0D108BD9-81ED-4DB2-BD59-A6C34878D82A}">
                    <a16:rowId xmlns:a16="http://schemas.microsoft.com/office/drawing/2014/main" val="2116756219"/>
                  </a:ext>
                </a:extLst>
              </a:tr>
              <a:tr h="300930">
                <a:tc>
                  <a:txBody>
                    <a:bodyPr/>
                    <a:lstStyle/>
                    <a:p>
                      <a:r>
                        <a:rPr lang="en-IN" dirty="0"/>
                        <a:t>3</a:t>
                      </a:r>
                    </a:p>
                  </a:txBody>
                  <a:tcPr/>
                </a:tc>
                <a:tc>
                  <a:txBody>
                    <a:bodyPr/>
                    <a:lstStyle/>
                    <a:p>
                      <a:r>
                        <a:rPr lang="en-IN" dirty="0"/>
                        <a:t>20</a:t>
                      </a:r>
                    </a:p>
                  </a:txBody>
                  <a:tcPr/>
                </a:tc>
                <a:tc>
                  <a:txBody>
                    <a:bodyPr/>
                    <a:lstStyle/>
                    <a:p>
                      <a:r>
                        <a:rPr lang="en-IN" dirty="0"/>
                        <a:t>0.385</a:t>
                      </a:r>
                    </a:p>
                  </a:txBody>
                  <a:tcPr/>
                </a:tc>
                <a:tc>
                  <a:txBody>
                    <a:bodyPr/>
                    <a:lstStyle/>
                    <a:p>
                      <a:r>
                        <a:rPr lang="en-IN" dirty="0"/>
                        <a:t>7.7</a:t>
                      </a:r>
                    </a:p>
                  </a:txBody>
                  <a:tcPr/>
                </a:tc>
                <a:tc>
                  <a:txBody>
                    <a:bodyPr/>
                    <a:lstStyle/>
                    <a:p>
                      <a:r>
                        <a:rPr lang="en-IN" dirty="0"/>
                        <a:t>7.7</a:t>
                      </a:r>
                    </a:p>
                  </a:txBody>
                  <a:tcPr/>
                </a:tc>
                <a:tc>
                  <a:txBody>
                    <a:bodyPr/>
                    <a:lstStyle/>
                    <a:p>
                      <a:r>
                        <a:rPr lang="en-IN" dirty="0"/>
                        <a:t>92.3</a:t>
                      </a:r>
                    </a:p>
                  </a:txBody>
                  <a:tcPr/>
                </a:tc>
                <a:extLst>
                  <a:ext uri="{0D108BD9-81ED-4DB2-BD59-A6C34878D82A}">
                    <a16:rowId xmlns:a16="http://schemas.microsoft.com/office/drawing/2014/main" val="3066924948"/>
                  </a:ext>
                </a:extLst>
              </a:tr>
              <a:tr h="300930">
                <a:tc>
                  <a:txBody>
                    <a:bodyPr/>
                    <a:lstStyle/>
                    <a:p>
                      <a:r>
                        <a:rPr lang="en-IN" dirty="0"/>
                        <a:t>4</a:t>
                      </a:r>
                    </a:p>
                  </a:txBody>
                  <a:tcPr/>
                </a:tc>
                <a:tc>
                  <a:txBody>
                    <a:bodyPr/>
                    <a:lstStyle/>
                    <a:p>
                      <a:r>
                        <a:rPr lang="en-IN" dirty="0"/>
                        <a:t>10</a:t>
                      </a:r>
                    </a:p>
                  </a:txBody>
                  <a:tcPr/>
                </a:tc>
                <a:tc>
                  <a:txBody>
                    <a:bodyPr/>
                    <a:lstStyle/>
                    <a:p>
                      <a:r>
                        <a:rPr lang="en-IN" dirty="0"/>
                        <a:t>3.195</a:t>
                      </a:r>
                    </a:p>
                  </a:txBody>
                  <a:tcPr/>
                </a:tc>
                <a:tc>
                  <a:txBody>
                    <a:bodyPr/>
                    <a:lstStyle/>
                    <a:p>
                      <a:r>
                        <a:rPr lang="en-IN" dirty="0"/>
                        <a:t>78.3</a:t>
                      </a:r>
                    </a:p>
                  </a:txBody>
                  <a:tcPr/>
                </a:tc>
                <a:tc>
                  <a:txBody>
                    <a:bodyPr/>
                    <a:lstStyle/>
                    <a:p>
                      <a:r>
                        <a:rPr lang="en-IN" dirty="0"/>
                        <a:t>86</a:t>
                      </a:r>
                    </a:p>
                  </a:txBody>
                  <a:tcPr/>
                </a:tc>
                <a:tc>
                  <a:txBody>
                    <a:bodyPr/>
                    <a:lstStyle/>
                    <a:p>
                      <a:r>
                        <a:rPr lang="en-IN" dirty="0"/>
                        <a:t>14</a:t>
                      </a:r>
                    </a:p>
                  </a:txBody>
                  <a:tcPr/>
                </a:tc>
                <a:extLst>
                  <a:ext uri="{0D108BD9-81ED-4DB2-BD59-A6C34878D82A}">
                    <a16:rowId xmlns:a16="http://schemas.microsoft.com/office/drawing/2014/main" val="3041002750"/>
                  </a:ext>
                </a:extLst>
              </a:tr>
              <a:tr h="300930">
                <a:tc>
                  <a:txBody>
                    <a:bodyPr/>
                    <a:lstStyle/>
                    <a:p>
                      <a:r>
                        <a:rPr lang="en-IN" dirty="0"/>
                        <a:t>5</a:t>
                      </a:r>
                    </a:p>
                  </a:txBody>
                  <a:tcPr/>
                </a:tc>
                <a:tc>
                  <a:txBody>
                    <a:bodyPr/>
                    <a:lstStyle/>
                    <a:p>
                      <a:r>
                        <a:rPr lang="en-IN" dirty="0"/>
                        <a:t>4.75</a:t>
                      </a:r>
                    </a:p>
                  </a:txBody>
                  <a:tcPr/>
                </a:tc>
                <a:tc>
                  <a:txBody>
                    <a:bodyPr/>
                    <a:lstStyle/>
                    <a:p>
                      <a:r>
                        <a:rPr lang="en-IN" dirty="0"/>
                        <a:t>0.700</a:t>
                      </a:r>
                    </a:p>
                  </a:txBody>
                  <a:tcPr/>
                </a:tc>
                <a:tc>
                  <a:txBody>
                    <a:bodyPr/>
                    <a:lstStyle/>
                    <a:p>
                      <a:r>
                        <a:rPr lang="en-IN" dirty="0"/>
                        <a:t>14</a:t>
                      </a:r>
                    </a:p>
                  </a:txBody>
                  <a:tcPr/>
                </a:tc>
                <a:tc>
                  <a:txBody>
                    <a:bodyPr/>
                    <a:lstStyle/>
                    <a:p>
                      <a:r>
                        <a:rPr lang="en-IN" dirty="0"/>
                        <a:t>100</a:t>
                      </a:r>
                    </a:p>
                  </a:txBody>
                  <a:tcPr/>
                </a:tc>
                <a:tc>
                  <a:txBody>
                    <a:bodyPr/>
                    <a:lstStyle/>
                    <a:p>
                      <a:r>
                        <a:rPr lang="en-IN" dirty="0"/>
                        <a:t>0</a:t>
                      </a:r>
                    </a:p>
                  </a:txBody>
                  <a:tcPr/>
                </a:tc>
                <a:extLst>
                  <a:ext uri="{0D108BD9-81ED-4DB2-BD59-A6C34878D82A}">
                    <a16:rowId xmlns:a16="http://schemas.microsoft.com/office/drawing/2014/main" val="2336255188"/>
                  </a:ext>
                </a:extLst>
              </a:tr>
              <a:tr h="300930">
                <a:tc>
                  <a:txBody>
                    <a:bodyPr/>
                    <a:lstStyle/>
                    <a:p>
                      <a:r>
                        <a:rPr lang="en-IN" dirty="0"/>
                        <a:t>6</a:t>
                      </a:r>
                    </a:p>
                  </a:txBody>
                  <a:tcPr/>
                </a:tc>
                <a:tc>
                  <a:txBody>
                    <a:bodyPr/>
                    <a:lstStyle/>
                    <a:p>
                      <a:r>
                        <a:rPr lang="en-US" dirty="0"/>
                        <a:t>2</a:t>
                      </a:r>
                      <a:r>
                        <a:rPr lang="en-IN" dirty="0"/>
                        <a:t>.36</a:t>
                      </a:r>
                    </a:p>
                  </a:txBody>
                  <a:tcPr/>
                </a:tc>
                <a:tc>
                  <a:txBody>
                    <a:bodyPr/>
                    <a:lstStyle/>
                    <a:p>
                      <a:r>
                        <a:rPr lang="en-IN" dirty="0"/>
                        <a:t>0</a:t>
                      </a:r>
                    </a:p>
                  </a:txBody>
                  <a:tcPr/>
                </a:tc>
                <a:tc>
                  <a:txBody>
                    <a:bodyPr/>
                    <a:lstStyle/>
                    <a:p>
                      <a:r>
                        <a:rPr lang="en-IN" dirty="0"/>
                        <a:t>0</a:t>
                      </a:r>
                    </a:p>
                  </a:txBody>
                  <a:tcPr/>
                </a:tc>
                <a:tc>
                  <a:txBody>
                    <a:bodyPr/>
                    <a:lstStyle/>
                    <a:p>
                      <a:r>
                        <a:rPr lang="en-IN" dirty="0"/>
                        <a:t>100</a:t>
                      </a:r>
                    </a:p>
                  </a:txBody>
                  <a:tcPr/>
                </a:tc>
                <a:tc>
                  <a:txBody>
                    <a:bodyPr/>
                    <a:lstStyle/>
                    <a:p>
                      <a:r>
                        <a:rPr lang="en-IN" dirty="0"/>
                        <a:t>0</a:t>
                      </a:r>
                    </a:p>
                  </a:txBody>
                  <a:tcPr/>
                </a:tc>
                <a:extLst>
                  <a:ext uri="{0D108BD9-81ED-4DB2-BD59-A6C34878D82A}">
                    <a16:rowId xmlns:a16="http://schemas.microsoft.com/office/drawing/2014/main" val="4178900154"/>
                  </a:ext>
                </a:extLst>
              </a:tr>
              <a:tr h="300930">
                <a:tc>
                  <a:txBody>
                    <a:bodyPr/>
                    <a:lstStyle/>
                    <a:p>
                      <a:r>
                        <a:rPr lang="en-US" dirty="0"/>
                        <a:t>7</a:t>
                      </a:r>
                      <a:endParaRPr lang="en-IN" dirty="0"/>
                    </a:p>
                  </a:txBody>
                  <a:tcPr/>
                </a:tc>
                <a:tc>
                  <a:txBody>
                    <a:bodyPr/>
                    <a:lstStyle/>
                    <a:p>
                      <a:r>
                        <a:rPr lang="en-US" dirty="0"/>
                        <a:t>1.18</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57318197"/>
                  </a:ext>
                </a:extLst>
              </a:tr>
              <a:tr h="357964">
                <a:tc>
                  <a:txBody>
                    <a:bodyPr/>
                    <a:lstStyle/>
                    <a:p>
                      <a:r>
                        <a:rPr lang="en-US" dirty="0"/>
                        <a:t>8</a:t>
                      </a:r>
                      <a:endParaRPr lang="en-IN" dirty="0"/>
                    </a:p>
                  </a:txBody>
                  <a:tcPr/>
                </a:tc>
                <a:tc>
                  <a:txBody>
                    <a:bodyPr/>
                    <a:lstStyle/>
                    <a:p>
                      <a:r>
                        <a:rPr lang="en-US" dirty="0"/>
                        <a:t>0.6</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614423901"/>
                  </a:ext>
                </a:extLst>
              </a:tr>
              <a:tr h="300930">
                <a:tc>
                  <a:txBody>
                    <a:bodyPr/>
                    <a:lstStyle/>
                    <a:p>
                      <a:r>
                        <a:rPr lang="en-US" dirty="0"/>
                        <a:t>9</a:t>
                      </a:r>
                      <a:endParaRPr lang="en-IN" dirty="0"/>
                    </a:p>
                  </a:txBody>
                  <a:tcPr/>
                </a:tc>
                <a:tc>
                  <a:txBody>
                    <a:bodyPr/>
                    <a:lstStyle/>
                    <a:p>
                      <a:r>
                        <a:rPr lang="en-US" dirty="0"/>
                        <a:t>0.3</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733150459"/>
                  </a:ext>
                </a:extLst>
              </a:tr>
              <a:tr h="300930">
                <a:tc>
                  <a:txBody>
                    <a:bodyPr/>
                    <a:lstStyle/>
                    <a:p>
                      <a:r>
                        <a:rPr lang="en-US" dirty="0"/>
                        <a:t>10</a:t>
                      </a:r>
                      <a:endParaRPr lang="en-IN" dirty="0"/>
                    </a:p>
                  </a:txBody>
                  <a:tcPr/>
                </a:tc>
                <a:tc>
                  <a:txBody>
                    <a:bodyPr/>
                    <a:lstStyle/>
                    <a:p>
                      <a:r>
                        <a:rPr lang="en-US" dirty="0"/>
                        <a:t>0.15</a:t>
                      </a:r>
                      <a:endParaRPr lang="en-IN" dirty="0"/>
                    </a:p>
                  </a:txBody>
                  <a:tcPr/>
                </a:tc>
                <a:tc>
                  <a:txBody>
                    <a:bodyPr/>
                    <a:lstStyle/>
                    <a:p>
                      <a:r>
                        <a:rPr lang="en-US" dirty="0"/>
                        <a:t>0</a:t>
                      </a:r>
                      <a:endParaRPr lang="en-IN" dirty="0"/>
                    </a:p>
                  </a:txBody>
                  <a:tcPr/>
                </a:tc>
                <a:tc>
                  <a:txBody>
                    <a:bodyPr/>
                    <a:lstStyle/>
                    <a:p>
                      <a:r>
                        <a:rPr lang="en-US" dirty="0"/>
                        <a:t>0</a:t>
                      </a:r>
                      <a:endParaRPr lang="en-IN" dirty="0"/>
                    </a:p>
                  </a:txBody>
                  <a:tcPr/>
                </a:tc>
                <a:tc>
                  <a:txBody>
                    <a:bodyPr/>
                    <a:lstStyle/>
                    <a:p>
                      <a:r>
                        <a:rPr lang="en-US" dirty="0"/>
                        <a:t>100</a:t>
                      </a:r>
                      <a:endParaRPr lang="en-IN" dirty="0"/>
                    </a:p>
                  </a:txBody>
                  <a:tcPr/>
                </a:tc>
                <a:tc>
                  <a:txBody>
                    <a:bodyPr/>
                    <a:lstStyle/>
                    <a:p>
                      <a:r>
                        <a:rPr lang="en-US" dirty="0"/>
                        <a:t>0</a:t>
                      </a:r>
                      <a:endParaRPr lang="en-IN" dirty="0"/>
                    </a:p>
                  </a:txBody>
                  <a:tcPr/>
                </a:tc>
                <a:extLst>
                  <a:ext uri="{0D108BD9-81ED-4DB2-BD59-A6C34878D82A}">
                    <a16:rowId xmlns:a16="http://schemas.microsoft.com/office/drawing/2014/main" val="3989520237"/>
                  </a:ext>
                </a:extLst>
              </a:tr>
              <a:tr h="300930">
                <a:tc>
                  <a:txBody>
                    <a:bodyPr/>
                    <a:lstStyle/>
                    <a:p>
                      <a:r>
                        <a:rPr lang="en-US" dirty="0"/>
                        <a:t>TOTAL</a:t>
                      </a:r>
                      <a:endParaRPr lang="en-IN" dirty="0"/>
                    </a:p>
                  </a:txBody>
                  <a:tcPr/>
                </a:tc>
                <a:tc>
                  <a:txBody>
                    <a:bodyPr/>
                    <a:lstStyle/>
                    <a:p>
                      <a:endParaRPr lang="en-IN"/>
                    </a:p>
                  </a:txBody>
                  <a:tcPr/>
                </a:tc>
                <a:tc>
                  <a:txBody>
                    <a:bodyPr/>
                    <a:lstStyle/>
                    <a:p>
                      <a:endParaRPr lang="en-IN"/>
                    </a:p>
                  </a:txBody>
                  <a:tcPr/>
                </a:tc>
                <a:tc>
                  <a:txBody>
                    <a:bodyPr/>
                    <a:lstStyle/>
                    <a:p>
                      <a:endParaRPr lang="en-IN" dirty="0"/>
                    </a:p>
                  </a:txBody>
                  <a:tcPr/>
                </a:tc>
                <a:tc>
                  <a:txBody>
                    <a:bodyPr/>
                    <a:lstStyle/>
                    <a:p>
                      <a:r>
                        <a:rPr lang="en-US" dirty="0"/>
                        <a:t>693.7</a:t>
                      </a:r>
                      <a:endParaRPr lang="en-IN" dirty="0"/>
                    </a:p>
                  </a:txBody>
                  <a:tcPr/>
                </a:tc>
                <a:tc>
                  <a:txBody>
                    <a:bodyPr/>
                    <a:lstStyle/>
                    <a:p>
                      <a:endParaRPr lang="en-IN" dirty="0"/>
                    </a:p>
                  </a:txBody>
                  <a:tcPr/>
                </a:tc>
                <a:extLst>
                  <a:ext uri="{0D108BD9-81ED-4DB2-BD59-A6C34878D82A}">
                    <a16:rowId xmlns:a16="http://schemas.microsoft.com/office/drawing/2014/main" val="2099962396"/>
                  </a:ext>
                </a:extLst>
              </a:tr>
            </a:tbl>
          </a:graphicData>
        </a:graphic>
      </p:graphicFrame>
      <p:sp>
        <p:nvSpPr>
          <p:cNvPr id="9" name="Subtitle 2">
            <a:extLst>
              <a:ext uri="{FF2B5EF4-FFF2-40B4-BE49-F238E27FC236}">
                <a16:creationId xmlns:a16="http://schemas.microsoft.com/office/drawing/2014/main" id="{2D5FF186-0FC8-4286-9027-518E1B46E922}"/>
              </a:ext>
            </a:extLst>
          </p:cNvPr>
          <p:cNvSpPr txBox="1">
            <a:spLocks/>
          </p:cNvSpPr>
          <p:nvPr/>
        </p:nvSpPr>
        <p:spPr>
          <a:xfrm>
            <a:off x="2484782" y="5972379"/>
            <a:ext cx="7222435" cy="81984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F.M. = </a:t>
            </a:r>
            <a:r>
              <a:rPr lang="el-GR" b="0" i="0" u="sng" dirty="0">
                <a:solidFill>
                  <a:srgbClr val="040C28"/>
                </a:solidFill>
                <a:effectLst/>
                <a:latin typeface="Google Sans"/>
              </a:rPr>
              <a:t>Σ</a:t>
            </a:r>
            <a:r>
              <a:rPr lang="en-IN" u="sng" dirty="0">
                <a:solidFill>
                  <a:srgbClr val="040C28"/>
                </a:solidFill>
                <a:latin typeface="Google Sans"/>
              </a:rPr>
              <a:t>cum. %age Retained </a:t>
            </a:r>
            <a:r>
              <a:rPr lang="en-IN" dirty="0">
                <a:solidFill>
                  <a:srgbClr val="040C28"/>
                </a:solidFill>
                <a:latin typeface="Google Sans"/>
              </a:rPr>
              <a:t>  = 693.7/100 = </a:t>
            </a:r>
            <a:r>
              <a:rPr lang="en-IN" b="1" dirty="0">
                <a:solidFill>
                  <a:srgbClr val="040C28"/>
                </a:solidFill>
                <a:latin typeface="Google Sans"/>
              </a:rPr>
              <a:t>6.94</a:t>
            </a:r>
          </a:p>
          <a:p>
            <a:r>
              <a:rPr lang="en-IN" dirty="0"/>
              <a:t>100  </a:t>
            </a:r>
          </a:p>
        </p:txBody>
      </p:sp>
    </p:spTree>
    <p:extLst>
      <p:ext uri="{BB962C8B-B14F-4D97-AF65-F5344CB8AC3E}">
        <p14:creationId xmlns:p14="http://schemas.microsoft.com/office/powerpoint/2010/main" val="42130557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6E9F7F-B6D6-4B85-AAF6-968C56C01A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627" y="477079"/>
            <a:ext cx="10270434" cy="2411896"/>
          </a:xfrm>
          <a:prstGeom prst="rect">
            <a:avLst/>
          </a:prstGeom>
        </p:spPr>
      </p:pic>
      <p:sp>
        <p:nvSpPr>
          <p:cNvPr id="5" name="Subtitle 2">
            <a:extLst>
              <a:ext uri="{FF2B5EF4-FFF2-40B4-BE49-F238E27FC236}">
                <a16:creationId xmlns:a16="http://schemas.microsoft.com/office/drawing/2014/main" id="{8085E8B8-9108-401D-BA4E-247C1938B4DE}"/>
              </a:ext>
            </a:extLst>
          </p:cNvPr>
          <p:cNvSpPr txBox="1">
            <a:spLocks/>
          </p:cNvSpPr>
          <p:nvPr/>
        </p:nvSpPr>
        <p:spPr>
          <a:xfrm>
            <a:off x="331304" y="3680792"/>
            <a:ext cx="4969565" cy="2411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F.M. = </a:t>
            </a:r>
            <a:r>
              <a:rPr lang="el-GR" b="0" i="0" dirty="0">
                <a:solidFill>
                  <a:srgbClr val="040C28"/>
                </a:solidFill>
                <a:effectLst/>
                <a:latin typeface="Google Sans"/>
              </a:rPr>
              <a:t>Σ</a:t>
            </a:r>
            <a:r>
              <a:rPr lang="en-IN" dirty="0">
                <a:solidFill>
                  <a:srgbClr val="040C28"/>
                </a:solidFill>
                <a:latin typeface="Google Sans"/>
              </a:rPr>
              <a:t>cum. %age Retained/100   </a:t>
            </a:r>
          </a:p>
          <a:p>
            <a:r>
              <a:rPr lang="en-IN" dirty="0">
                <a:solidFill>
                  <a:srgbClr val="040C28"/>
                </a:solidFill>
                <a:latin typeface="Google Sans"/>
              </a:rPr>
              <a:t>= 640.152/100</a:t>
            </a:r>
          </a:p>
          <a:p>
            <a:r>
              <a:rPr lang="en-IN" dirty="0">
                <a:solidFill>
                  <a:srgbClr val="040C28"/>
                </a:solidFill>
                <a:latin typeface="Google Sans"/>
              </a:rPr>
              <a:t> = </a:t>
            </a:r>
            <a:r>
              <a:rPr lang="en-IN" b="1" dirty="0">
                <a:solidFill>
                  <a:srgbClr val="040C28"/>
                </a:solidFill>
                <a:latin typeface="Google Sans"/>
              </a:rPr>
              <a:t>6.40</a:t>
            </a:r>
          </a:p>
          <a:p>
            <a:r>
              <a:rPr lang="en-IN" dirty="0"/>
              <a:t>  </a:t>
            </a:r>
          </a:p>
        </p:txBody>
      </p:sp>
      <p:sp>
        <p:nvSpPr>
          <p:cNvPr id="6" name="Subtitle 2">
            <a:extLst>
              <a:ext uri="{FF2B5EF4-FFF2-40B4-BE49-F238E27FC236}">
                <a16:creationId xmlns:a16="http://schemas.microsoft.com/office/drawing/2014/main" id="{FE52841A-7042-4C00-8479-6DBCD0762153}"/>
              </a:ext>
            </a:extLst>
          </p:cNvPr>
          <p:cNvSpPr txBox="1">
            <a:spLocks/>
          </p:cNvSpPr>
          <p:nvPr/>
        </p:nvSpPr>
        <p:spPr>
          <a:xfrm>
            <a:off x="7580243" y="3680792"/>
            <a:ext cx="4280453" cy="241189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IN" dirty="0"/>
              <a:t>F.M. = </a:t>
            </a:r>
            <a:r>
              <a:rPr lang="el-GR" b="0" i="0" dirty="0">
                <a:solidFill>
                  <a:srgbClr val="040C28"/>
                </a:solidFill>
                <a:effectLst/>
                <a:latin typeface="Google Sans"/>
              </a:rPr>
              <a:t>Σ</a:t>
            </a:r>
            <a:r>
              <a:rPr lang="en-IN" dirty="0">
                <a:solidFill>
                  <a:srgbClr val="040C28"/>
                </a:solidFill>
                <a:latin typeface="Google Sans"/>
              </a:rPr>
              <a:t>cum. %age Retained/100  </a:t>
            </a:r>
          </a:p>
          <a:p>
            <a:r>
              <a:rPr lang="en-IN" dirty="0">
                <a:solidFill>
                  <a:srgbClr val="040C28"/>
                </a:solidFill>
                <a:latin typeface="Google Sans"/>
              </a:rPr>
              <a:t> = 693.7/100</a:t>
            </a:r>
          </a:p>
          <a:p>
            <a:r>
              <a:rPr lang="en-IN" dirty="0">
                <a:solidFill>
                  <a:srgbClr val="040C28"/>
                </a:solidFill>
                <a:latin typeface="Google Sans"/>
              </a:rPr>
              <a:t> = </a:t>
            </a:r>
            <a:r>
              <a:rPr lang="en-IN" b="1" dirty="0">
                <a:solidFill>
                  <a:srgbClr val="040C28"/>
                </a:solidFill>
                <a:latin typeface="Google Sans"/>
              </a:rPr>
              <a:t>6.94</a:t>
            </a:r>
          </a:p>
          <a:p>
            <a:r>
              <a:rPr lang="en-IN" dirty="0"/>
              <a:t>  </a:t>
            </a:r>
          </a:p>
        </p:txBody>
      </p:sp>
      <p:sp>
        <p:nvSpPr>
          <p:cNvPr id="13" name="Subtitle 2">
            <a:extLst>
              <a:ext uri="{FF2B5EF4-FFF2-40B4-BE49-F238E27FC236}">
                <a16:creationId xmlns:a16="http://schemas.microsoft.com/office/drawing/2014/main" id="{73912FAE-6112-4FBD-B614-DF5349C4F5B7}"/>
              </a:ext>
            </a:extLst>
          </p:cNvPr>
          <p:cNvSpPr txBox="1">
            <a:spLocks/>
          </p:cNvSpPr>
          <p:nvPr/>
        </p:nvSpPr>
        <p:spPr>
          <a:xfrm>
            <a:off x="616225" y="3230978"/>
            <a:ext cx="5194852"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u="sng" dirty="0"/>
              <a:t>FOR RECYCLED CONCRETE AGGREGATE</a:t>
            </a:r>
          </a:p>
          <a:p>
            <a:endParaRPr lang="en-IN" u="sng" dirty="0"/>
          </a:p>
        </p:txBody>
      </p:sp>
      <p:sp>
        <p:nvSpPr>
          <p:cNvPr id="14" name="Subtitle 2">
            <a:extLst>
              <a:ext uri="{FF2B5EF4-FFF2-40B4-BE49-F238E27FC236}">
                <a16:creationId xmlns:a16="http://schemas.microsoft.com/office/drawing/2014/main" id="{1754336A-A85B-47AA-A975-FD99EE831B00}"/>
              </a:ext>
            </a:extLst>
          </p:cNvPr>
          <p:cNvSpPr txBox="1">
            <a:spLocks/>
          </p:cNvSpPr>
          <p:nvPr/>
        </p:nvSpPr>
        <p:spPr>
          <a:xfrm>
            <a:off x="7580243" y="3230978"/>
            <a:ext cx="5194852"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sz="1800" b="1" u="sng" dirty="0"/>
              <a:t>FOR NATURAL AGGREGATE</a:t>
            </a:r>
          </a:p>
          <a:p>
            <a:endParaRPr lang="en-IN" u="sng" dirty="0"/>
          </a:p>
        </p:txBody>
      </p:sp>
      <p:sp>
        <p:nvSpPr>
          <p:cNvPr id="15" name="Oval 14">
            <a:extLst>
              <a:ext uri="{FF2B5EF4-FFF2-40B4-BE49-F238E27FC236}">
                <a16:creationId xmlns:a16="http://schemas.microsoft.com/office/drawing/2014/main" id="{4B56F6D7-BED6-4305-BCDB-4255F556DFD9}"/>
              </a:ext>
            </a:extLst>
          </p:cNvPr>
          <p:cNvSpPr/>
          <p:nvPr/>
        </p:nvSpPr>
        <p:spPr>
          <a:xfrm>
            <a:off x="6387547" y="477079"/>
            <a:ext cx="1192695" cy="728869"/>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IN"/>
          </a:p>
        </p:txBody>
      </p:sp>
      <p:sp>
        <p:nvSpPr>
          <p:cNvPr id="8" name="Subtitle 2">
            <a:extLst>
              <a:ext uri="{FF2B5EF4-FFF2-40B4-BE49-F238E27FC236}">
                <a16:creationId xmlns:a16="http://schemas.microsoft.com/office/drawing/2014/main" id="{D5A721AE-D77A-4C00-BD68-AA646C7CEB68}"/>
              </a:ext>
            </a:extLst>
          </p:cNvPr>
          <p:cNvSpPr txBox="1">
            <a:spLocks/>
          </p:cNvSpPr>
          <p:nvPr/>
        </p:nvSpPr>
        <p:spPr>
          <a:xfrm>
            <a:off x="4313581" y="5228743"/>
            <a:ext cx="2994991" cy="100971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IN" sz="2000" b="1" dirty="0"/>
          </a:p>
        </p:txBody>
      </p:sp>
      <p:sp>
        <p:nvSpPr>
          <p:cNvPr id="9" name="Subtitle 2">
            <a:extLst>
              <a:ext uri="{FF2B5EF4-FFF2-40B4-BE49-F238E27FC236}">
                <a16:creationId xmlns:a16="http://schemas.microsoft.com/office/drawing/2014/main" id="{DD2A7B2D-BC5B-430C-88F3-C33D0EF36A6D}"/>
              </a:ext>
            </a:extLst>
          </p:cNvPr>
          <p:cNvSpPr txBox="1">
            <a:spLocks/>
          </p:cNvSpPr>
          <p:nvPr/>
        </p:nvSpPr>
        <p:spPr>
          <a:xfrm>
            <a:off x="354453" y="5371202"/>
            <a:ext cx="8152939" cy="1009719"/>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lang="en-US" sz="2000" dirty="0"/>
              <a:t>A</a:t>
            </a:r>
            <a:r>
              <a:rPr lang="en-IN" sz="2000" dirty="0" err="1"/>
              <a:t>verage</a:t>
            </a:r>
            <a:r>
              <a:rPr lang="en-IN" sz="2000" dirty="0"/>
              <a:t> size of both aggregates lies between (4.75-20)mm</a:t>
            </a:r>
          </a:p>
          <a:p>
            <a:pPr algn="l"/>
            <a:r>
              <a:rPr lang="en-IN" sz="2000" dirty="0"/>
              <a:t>Maximum size of both aggregates is 40mm</a:t>
            </a:r>
          </a:p>
          <a:p>
            <a:pPr algn="l"/>
            <a:r>
              <a:rPr lang="en-IN" sz="2000" b="1" dirty="0"/>
              <a:t>Nominal maximum size of both aggregates is 20mm </a:t>
            </a:r>
          </a:p>
        </p:txBody>
      </p:sp>
    </p:spTree>
    <p:extLst>
      <p:ext uri="{BB962C8B-B14F-4D97-AF65-F5344CB8AC3E}">
        <p14:creationId xmlns:p14="http://schemas.microsoft.com/office/powerpoint/2010/main" val="2648996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7941931-C66E-4F86-B189-0F98378359F5}"/>
              </a:ext>
            </a:extLst>
          </p:cNvPr>
          <p:cNvPicPr>
            <a:picLocks noChangeAspect="1"/>
          </p:cNvPicPr>
          <p:nvPr/>
        </p:nvPicPr>
        <p:blipFill>
          <a:blip r:embed="rId2"/>
          <a:stretch>
            <a:fillRect/>
          </a:stretch>
        </p:blipFill>
        <p:spPr>
          <a:xfrm>
            <a:off x="245165" y="1400883"/>
            <a:ext cx="11701670" cy="4402311"/>
          </a:xfrm>
          <a:prstGeom prst="rect">
            <a:avLst/>
          </a:prstGeom>
        </p:spPr>
      </p:pic>
      <p:sp>
        <p:nvSpPr>
          <p:cNvPr id="4" name="Subtitle 2">
            <a:extLst>
              <a:ext uri="{FF2B5EF4-FFF2-40B4-BE49-F238E27FC236}">
                <a16:creationId xmlns:a16="http://schemas.microsoft.com/office/drawing/2014/main" id="{E214AB8C-FFA8-4876-A59E-F9F5BB1104D7}"/>
              </a:ext>
            </a:extLst>
          </p:cNvPr>
          <p:cNvSpPr txBox="1">
            <a:spLocks/>
          </p:cNvSpPr>
          <p:nvPr/>
        </p:nvSpPr>
        <p:spPr>
          <a:xfrm>
            <a:off x="4585253" y="6010929"/>
            <a:ext cx="5857460" cy="625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3600" b="1" u="sng" dirty="0"/>
              <a:t>THICKNESS GAUGE</a:t>
            </a:r>
          </a:p>
          <a:p>
            <a:endParaRPr lang="en-IN" u="sng" dirty="0"/>
          </a:p>
        </p:txBody>
      </p:sp>
      <p:sp>
        <p:nvSpPr>
          <p:cNvPr id="5" name="Subtitle 2">
            <a:extLst>
              <a:ext uri="{FF2B5EF4-FFF2-40B4-BE49-F238E27FC236}">
                <a16:creationId xmlns:a16="http://schemas.microsoft.com/office/drawing/2014/main" id="{C433B88B-F25C-4024-9C9B-07F1B56FEC36}"/>
              </a:ext>
            </a:extLst>
          </p:cNvPr>
          <p:cNvSpPr txBox="1">
            <a:spLocks/>
          </p:cNvSpPr>
          <p:nvPr/>
        </p:nvSpPr>
        <p:spPr>
          <a:xfrm>
            <a:off x="4167810" y="312982"/>
            <a:ext cx="5857460" cy="6259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4400" b="1" dirty="0"/>
              <a:t>2. FLAKINESS INDEX</a:t>
            </a:r>
          </a:p>
          <a:p>
            <a:endParaRPr lang="en-IN" u="sng" dirty="0"/>
          </a:p>
        </p:txBody>
      </p:sp>
    </p:spTree>
    <p:extLst>
      <p:ext uri="{BB962C8B-B14F-4D97-AF65-F5344CB8AC3E}">
        <p14:creationId xmlns:p14="http://schemas.microsoft.com/office/powerpoint/2010/main" val="8094840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TotalTime>
  <Words>2533</Words>
  <Application>Microsoft Office PowerPoint</Application>
  <PresentationFormat>Widescreen</PresentationFormat>
  <Paragraphs>710</Paragraphs>
  <Slides>43</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Bahnschrift SemiBold</vt:lpstr>
      <vt:lpstr>Calibri</vt:lpstr>
      <vt:lpstr>Calibri Light</vt:lpstr>
      <vt:lpstr>Google Sans</vt:lpstr>
      <vt:lpstr>Söhne</vt:lpstr>
      <vt:lpstr>Times New Roman</vt:lpstr>
      <vt:lpstr>Office Theme</vt:lpstr>
      <vt:lpstr>RECYCLED  CONCRETE  AGGREGATE </vt:lpstr>
      <vt:lpstr>Table Of Content</vt:lpstr>
      <vt:lpstr>PowerPoint Presentation</vt:lpstr>
      <vt:lpstr>PROJECT OBJECTIVE</vt:lpstr>
      <vt:lpstr>PowerPoint Presentation</vt:lpstr>
      <vt:lpstr>1. FINENESS MODULUS </vt:lpstr>
      <vt:lpstr>1. FINENESS MODULUS </vt:lpstr>
      <vt:lpstr>PowerPoint Presentation</vt:lpstr>
      <vt:lpstr>PowerPoint Presentation</vt:lpstr>
      <vt:lpstr>PowerPoint Presentation</vt:lpstr>
      <vt:lpstr>2. FLAKINESS and ELONGATION INDEX </vt:lpstr>
      <vt:lpstr>2. FLAKINESS and ELONGATION INDEX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mix data for M25 grade of concrete </vt:lpstr>
      <vt:lpstr>2.Test data for materials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lpstr>.….Thankyou…..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PROJECT  (STAGE-1) CE-(419) Mid Semester Presentation</dc:title>
  <dc:creator>RISHI DHIMAN</dc:creator>
  <cp:lastModifiedBy>RISHI DHIMAN</cp:lastModifiedBy>
  <cp:revision>31</cp:revision>
  <dcterms:created xsi:type="dcterms:W3CDTF">2023-09-28T18:29:20Z</dcterms:created>
  <dcterms:modified xsi:type="dcterms:W3CDTF">2023-12-05T17:31:42Z</dcterms:modified>
</cp:coreProperties>
</file>